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08" r:id="rId3"/>
    <p:sldId id="259" r:id="rId4"/>
    <p:sldId id="258" r:id="rId5"/>
    <p:sldId id="311" r:id="rId6"/>
    <p:sldId id="313" r:id="rId7"/>
    <p:sldId id="319" r:id="rId8"/>
    <p:sldId id="320" r:id="rId9"/>
    <p:sldId id="321" r:id="rId10"/>
    <p:sldId id="324" r:id="rId11"/>
    <p:sldId id="323" r:id="rId12"/>
    <p:sldId id="325" r:id="rId13"/>
    <p:sldId id="326" r:id="rId14"/>
    <p:sldId id="318" r:id="rId15"/>
    <p:sldId id="460" r:id="rId16"/>
    <p:sldId id="459" r:id="rId17"/>
    <p:sldId id="461" r:id="rId18"/>
    <p:sldId id="462" r:id="rId19"/>
    <p:sldId id="463" r:id="rId20"/>
    <p:sldId id="464" r:id="rId21"/>
    <p:sldId id="465" r:id="rId22"/>
    <p:sldId id="317" r:id="rId23"/>
    <p:sldId id="466" r:id="rId24"/>
    <p:sldId id="468" r:id="rId25"/>
    <p:sldId id="469" r:id="rId26"/>
    <p:sldId id="470" r:id="rId27"/>
    <p:sldId id="485" r:id="rId28"/>
    <p:sldId id="486" r:id="rId29"/>
    <p:sldId id="488" r:id="rId30"/>
    <p:sldId id="489" r:id="rId31"/>
    <p:sldId id="490" r:id="rId32"/>
    <p:sldId id="491" r:id="rId33"/>
    <p:sldId id="494" r:id="rId34"/>
    <p:sldId id="495" r:id="rId35"/>
    <p:sldId id="496" r:id="rId36"/>
    <p:sldId id="492" r:id="rId37"/>
    <p:sldId id="475" r:id="rId38"/>
    <p:sldId id="476" r:id="rId39"/>
    <p:sldId id="483" r:id="rId40"/>
    <p:sldId id="493" r:id="rId41"/>
    <p:sldId id="400" r:id="rId42"/>
    <p:sldId id="497" r:id="rId43"/>
    <p:sldId id="498" r:id="rId44"/>
    <p:sldId id="405" r:id="rId45"/>
    <p:sldId id="499" r:id="rId46"/>
    <p:sldId id="500" r:id="rId47"/>
    <p:sldId id="501" r:id="rId48"/>
    <p:sldId id="502" r:id="rId49"/>
    <p:sldId id="504" r:id="rId50"/>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ata1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1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2" Type="http://schemas.openxmlformats.org/officeDocument/2006/relationships/image" Target="../media/image23.svg"/><Relationship Id="rId1" Type="http://schemas.openxmlformats.org/officeDocument/2006/relationships/image" Target="../media/image22.png"/></Relationships>
</file>

<file path=ppt/diagrams/_rels/data6.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_rels/data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2" Type="http://schemas.openxmlformats.org/officeDocument/2006/relationships/image" Target="../media/image23.svg"/><Relationship Id="rId1" Type="http://schemas.openxmlformats.org/officeDocument/2006/relationships/image" Target="../media/image22.png"/></Relationships>
</file>

<file path=ppt/diagrams/_rels/drawing6.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D470B-0C4F-425D-A2EC-F7E00C6F5ED5}"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EA7FAFA2-1163-4757-876B-A8024C7149D8}">
      <dgm:prSet custT="1"/>
      <dgm:spPr/>
      <dgm:t>
        <a:bodyPr/>
        <a:lstStyle/>
        <a:p>
          <a:pPr>
            <a:lnSpc>
              <a:spcPct val="100000"/>
            </a:lnSpc>
            <a:defRPr cap="all"/>
          </a:pPr>
          <a:r>
            <a:rPr lang="es-ES" sz="3200" dirty="0">
              <a:solidFill>
                <a:schemeClr val="bg1"/>
              </a:solidFill>
            </a:rPr>
            <a:t>Introducción a las Series de Tiempo</a:t>
          </a:r>
          <a:endParaRPr lang="en-US" sz="3200" dirty="0">
            <a:solidFill>
              <a:schemeClr val="bg1"/>
            </a:solidFill>
          </a:endParaRPr>
        </a:p>
      </dgm:t>
    </dgm:pt>
    <dgm:pt modelId="{FB63A8EE-C5ED-4BFE-84EF-46627058BA25}" type="parTrans" cxnId="{780E89AE-3D5D-4295-B4FC-3245790F28B5}">
      <dgm:prSet/>
      <dgm:spPr/>
      <dgm:t>
        <a:bodyPr/>
        <a:lstStyle/>
        <a:p>
          <a:endParaRPr lang="en-US" sz="2400">
            <a:solidFill>
              <a:schemeClr val="bg1"/>
            </a:solidFill>
          </a:endParaRPr>
        </a:p>
      </dgm:t>
    </dgm:pt>
    <dgm:pt modelId="{D44571B8-2C0B-4A70-8FC5-956ADAF23B6B}" type="sibTrans" cxnId="{780E89AE-3D5D-4295-B4FC-3245790F28B5}">
      <dgm:prSet/>
      <dgm:spPr/>
      <dgm:t>
        <a:bodyPr/>
        <a:lstStyle/>
        <a:p>
          <a:endParaRPr lang="en-US" sz="2400">
            <a:solidFill>
              <a:schemeClr val="bg1"/>
            </a:solidFill>
          </a:endParaRPr>
        </a:p>
      </dgm:t>
    </dgm:pt>
    <dgm:pt modelId="{84A4494B-40F0-4685-BDD4-421C1C952662}" type="pres">
      <dgm:prSet presAssocID="{317D470B-0C4F-425D-A2EC-F7E00C6F5ED5}" presName="root" presStyleCnt="0">
        <dgm:presLayoutVars>
          <dgm:dir/>
          <dgm:resizeHandles val="exact"/>
        </dgm:presLayoutVars>
      </dgm:prSet>
      <dgm:spPr/>
    </dgm:pt>
    <dgm:pt modelId="{BFB27394-441F-4EC2-B66B-FA4D1FC2B63D}" type="pres">
      <dgm:prSet presAssocID="{EA7FAFA2-1163-4757-876B-A8024C7149D8}" presName="compNode" presStyleCnt="0"/>
      <dgm:spPr/>
    </dgm:pt>
    <dgm:pt modelId="{E9A16BDE-31F1-482D-92C9-D19CC50102D8}" type="pres">
      <dgm:prSet presAssocID="{EA7FAFA2-1163-4757-876B-A8024C7149D8}" presName="iconBgRect" presStyleLbl="bgShp" presStyleIdx="0" presStyleCnt="1"/>
      <dgm:spPr>
        <a:solidFill>
          <a:schemeClr val="accent3"/>
        </a:solidFill>
      </dgm:spPr>
    </dgm:pt>
    <dgm:pt modelId="{0E40E763-4EA6-4E25-AECE-768F8B612E06}" type="pres">
      <dgm:prSet presAssocID="{EA7FAFA2-1163-4757-876B-A8024C7149D8}"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ronómetro con relleno sólido"/>
        </a:ext>
      </dgm:extLst>
    </dgm:pt>
    <dgm:pt modelId="{8E1AC0BC-8A18-4576-A29D-B50FCF14BC5D}" type="pres">
      <dgm:prSet presAssocID="{EA7FAFA2-1163-4757-876B-A8024C7149D8}" presName="spaceRect" presStyleCnt="0"/>
      <dgm:spPr/>
    </dgm:pt>
    <dgm:pt modelId="{CFFE620F-5D14-4D9A-AB20-854806BAB185}" type="pres">
      <dgm:prSet presAssocID="{EA7FAFA2-1163-4757-876B-A8024C7149D8}" presName="textRect" presStyleLbl="revTx" presStyleIdx="0" presStyleCnt="1">
        <dgm:presLayoutVars>
          <dgm:chMax val="1"/>
          <dgm:chPref val="1"/>
        </dgm:presLayoutVars>
      </dgm:prSet>
      <dgm:spPr/>
    </dgm:pt>
  </dgm:ptLst>
  <dgm:cxnLst>
    <dgm:cxn modelId="{3BCF2876-6C5B-495B-8717-3BFEFD969F28}" type="presOf" srcId="{EA7FAFA2-1163-4757-876B-A8024C7149D8}" destId="{CFFE620F-5D14-4D9A-AB20-854806BAB185}" srcOrd="0" destOrd="0" presId="urn:microsoft.com/office/officeart/2018/5/layout/IconCircleLabelList"/>
    <dgm:cxn modelId="{780E89AE-3D5D-4295-B4FC-3245790F28B5}" srcId="{317D470B-0C4F-425D-A2EC-F7E00C6F5ED5}" destId="{EA7FAFA2-1163-4757-876B-A8024C7149D8}" srcOrd="0" destOrd="0" parTransId="{FB63A8EE-C5ED-4BFE-84EF-46627058BA25}" sibTransId="{D44571B8-2C0B-4A70-8FC5-956ADAF23B6B}"/>
    <dgm:cxn modelId="{296464DC-1639-499A-8EEB-70C46D70FE58}" type="presOf" srcId="{317D470B-0C4F-425D-A2EC-F7E00C6F5ED5}" destId="{84A4494B-40F0-4685-BDD4-421C1C952662}" srcOrd="0" destOrd="0" presId="urn:microsoft.com/office/officeart/2018/5/layout/IconCircleLabelList"/>
    <dgm:cxn modelId="{18FFEBD5-0094-4F4B-8A00-DE06C4340CA4}" type="presParOf" srcId="{84A4494B-40F0-4685-BDD4-421C1C952662}" destId="{BFB27394-441F-4EC2-B66B-FA4D1FC2B63D}" srcOrd="0" destOrd="0" presId="urn:microsoft.com/office/officeart/2018/5/layout/IconCircleLabelList"/>
    <dgm:cxn modelId="{419C524F-93C2-4B07-BE1D-D955872BAEA2}" type="presParOf" srcId="{BFB27394-441F-4EC2-B66B-FA4D1FC2B63D}" destId="{E9A16BDE-31F1-482D-92C9-D19CC50102D8}" srcOrd="0" destOrd="0" presId="urn:microsoft.com/office/officeart/2018/5/layout/IconCircleLabelList"/>
    <dgm:cxn modelId="{BA15D124-F5C7-4894-816F-7D37F88A4B94}" type="presParOf" srcId="{BFB27394-441F-4EC2-B66B-FA4D1FC2B63D}" destId="{0E40E763-4EA6-4E25-AECE-768F8B612E06}" srcOrd="1" destOrd="0" presId="urn:microsoft.com/office/officeart/2018/5/layout/IconCircleLabelList"/>
    <dgm:cxn modelId="{764911D4-08E0-4478-A4AC-186D6F2837B4}" type="presParOf" srcId="{BFB27394-441F-4EC2-B66B-FA4D1FC2B63D}" destId="{8E1AC0BC-8A18-4576-A29D-B50FCF14BC5D}" srcOrd="2" destOrd="0" presId="urn:microsoft.com/office/officeart/2018/5/layout/IconCircleLabelList"/>
    <dgm:cxn modelId="{1812CAAA-553A-4036-AFF3-288269C76A6F}" type="presParOf" srcId="{BFB27394-441F-4EC2-B66B-FA4D1FC2B63D}" destId="{CFFE620F-5D14-4D9A-AB20-854806BAB185}"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722726B-340A-4426-AD3F-384502014C1C}"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E9465C73-B95A-4276-8603-C0DEF3DC0AE1}">
      <dgm:prSet custT="1"/>
      <dgm:spPr/>
      <dgm:t>
        <a:bodyPr/>
        <a:lstStyle/>
        <a:p>
          <a:r>
            <a:rPr lang="es-ES" sz="1200"/>
            <a:t>Una serie de tiempo es estacionaria cuando la manera en que cambia es uniforme, es decir, donde la media y la varianza son constantes.</a:t>
          </a:r>
          <a:endParaRPr lang="en-US" sz="1200"/>
        </a:p>
      </dgm:t>
    </dgm:pt>
    <dgm:pt modelId="{8BEC8040-4026-4757-988B-92D693502202}" type="parTrans" cxnId="{96A7345B-977B-42D1-B1DE-9E846C06CC41}">
      <dgm:prSet/>
      <dgm:spPr/>
      <dgm:t>
        <a:bodyPr/>
        <a:lstStyle/>
        <a:p>
          <a:endParaRPr lang="en-US" sz="2000"/>
        </a:p>
      </dgm:t>
    </dgm:pt>
    <dgm:pt modelId="{E4F3A94C-EEB1-4E0E-80D6-89E81F706457}" type="sibTrans" cxnId="{96A7345B-977B-42D1-B1DE-9E846C06CC41}">
      <dgm:prSet/>
      <dgm:spPr/>
      <dgm:t>
        <a:bodyPr/>
        <a:lstStyle/>
        <a:p>
          <a:endParaRPr lang="en-US" sz="2000"/>
        </a:p>
      </dgm:t>
    </dgm:pt>
    <dgm:pt modelId="{04C962E6-1E4B-46A0-8D3C-1391294B3E65}">
      <dgm:prSet custT="1"/>
      <dgm:spPr/>
      <dgm:t>
        <a:bodyPr/>
        <a:lstStyle/>
        <a:p>
          <a:r>
            <a:rPr lang="es-ES" sz="1200"/>
            <a:t>Una serie de tiempo estacionaria no tiene tendencia ni ciclos y las variaciones son relativamente homogéneas.</a:t>
          </a:r>
          <a:endParaRPr lang="en-US" sz="1200"/>
        </a:p>
      </dgm:t>
    </dgm:pt>
    <dgm:pt modelId="{12BD992C-488D-4C5D-8F16-A76DD2527FFC}" type="parTrans" cxnId="{25B7BB52-023D-4D16-983B-B8024B1B6502}">
      <dgm:prSet/>
      <dgm:spPr/>
      <dgm:t>
        <a:bodyPr/>
        <a:lstStyle/>
        <a:p>
          <a:endParaRPr lang="en-US" sz="2000"/>
        </a:p>
      </dgm:t>
    </dgm:pt>
    <dgm:pt modelId="{3B93F1C9-3698-48FF-84D5-43E2C8CC0F8F}" type="sibTrans" cxnId="{25B7BB52-023D-4D16-983B-B8024B1B6502}">
      <dgm:prSet/>
      <dgm:spPr/>
      <dgm:t>
        <a:bodyPr/>
        <a:lstStyle/>
        <a:p>
          <a:endParaRPr lang="en-US" sz="2000"/>
        </a:p>
      </dgm:t>
    </dgm:pt>
    <dgm:pt modelId="{C991C57C-7282-4221-9C23-63DE64839814}">
      <dgm:prSet custT="1"/>
      <dgm:spPr/>
      <dgm:t>
        <a:bodyPr/>
        <a:lstStyle/>
        <a:p>
          <a:r>
            <a:rPr lang="es-ES" sz="1200"/>
            <a:t>Se asume estacionariedad para modelos de pronóstico por lo que es importante evaluarla antes de generarlos.</a:t>
          </a:r>
          <a:endParaRPr lang="en-US" sz="1200"/>
        </a:p>
      </dgm:t>
    </dgm:pt>
    <dgm:pt modelId="{2F1C3148-EBD2-4FEA-AF16-1F0460C14341}" type="parTrans" cxnId="{590249AD-AA57-40D4-888C-BEB777A46C17}">
      <dgm:prSet/>
      <dgm:spPr/>
      <dgm:t>
        <a:bodyPr/>
        <a:lstStyle/>
        <a:p>
          <a:endParaRPr lang="en-US" sz="2000"/>
        </a:p>
      </dgm:t>
    </dgm:pt>
    <dgm:pt modelId="{2482736B-5191-4FE1-8A17-0A30AD421A8B}" type="sibTrans" cxnId="{590249AD-AA57-40D4-888C-BEB777A46C17}">
      <dgm:prSet/>
      <dgm:spPr/>
      <dgm:t>
        <a:bodyPr/>
        <a:lstStyle/>
        <a:p>
          <a:endParaRPr lang="en-US" sz="2000"/>
        </a:p>
      </dgm:t>
    </dgm:pt>
    <dgm:pt modelId="{C151C75B-1493-4DE1-84DF-782DA271E9A6}">
      <dgm:prSet custT="1"/>
      <dgm:spPr/>
      <dgm:t>
        <a:bodyPr/>
        <a:lstStyle/>
        <a:p>
          <a:r>
            <a:rPr lang="es-ES" sz="1200"/>
            <a:t>Una serie temporal es </a:t>
          </a:r>
          <a:r>
            <a:rPr lang="es-ES" sz="1200" b="1"/>
            <a:t>estacionaria en media </a:t>
          </a:r>
          <a:r>
            <a:rPr lang="es-ES" sz="1200"/>
            <a:t>cuando la media es un buen “resumen” de la serie, es decir, es representativa. Una forma de ver si una serie es estacionaria en media, mediante el gráfico, es ver si las observaciones cortan o no, de manera reiterada dicha media.</a:t>
          </a:r>
          <a:endParaRPr lang="en-US" sz="1200"/>
        </a:p>
      </dgm:t>
    </dgm:pt>
    <dgm:pt modelId="{AB3E96E3-A500-409F-9F30-9A810E8A1297}" type="parTrans" cxnId="{1AADB2BB-3D60-4C5F-ACE6-14BE368A7E40}">
      <dgm:prSet/>
      <dgm:spPr/>
      <dgm:t>
        <a:bodyPr/>
        <a:lstStyle/>
        <a:p>
          <a:endParaRPr lang="en-US" sz="2000"/>
        </a:p>
      </dgm:t>
    </dgm:pt>
    <dgm:pt modelId="{6C160B35-6554-4292-B04E-630E5D6ABBFD}" type="sibTrans" cxnId="{1AADB2BB-3D60-4C5F-ACE6-14BE368A7E40}">
      <dgm:prSet/>
      <dgm:spPr/>
      <dgm:t>
        <a:bodyPr/>
        <a:lstStyle/>
        <a:p>
          <a:endParaRPr lang="en-US" sz="2000"/>
        </a:p>
      </dgm:t>
    </dgm:pt>
    <dgm:pt modelId="{012DC74C-9299-4C14-917F-EDB9ECB02AC8}">
      <dgm:prSet custT="1"/>
      <dgm:spPr/>
      <dgm:t>
        <a:bodyPr/>
        <a:lstStyle/>
        <a:p>
          <a:r>
            <a:rPr lang="es-ES" sz="1200"/>
            <a:t>Una serie con estacionalidad no puede ser estacionaria en media, puesto que la media en cada estación es distinta.</a:t>
          </a:r>
          <a:endParaRPr lang="en-US" sz="1200"/>
        </a:p>
      </dgm:t>
    </dgm:pt>
    <dgm:pt modelId="{E40A1773-4ADB-4872-A28D-190991E5CDDD}" type="parTrans" cxnId="{30156755-994E-49E5-AC7D-4D7C7A63274A}">
      <dgm:prSet/>
      <dgm:spPr/>
      <dgm:t>
        <a:bodyPr/>
        <a:lstStyle/>
        <a:p>
          <a:endParaRPr lang="en-US" sz="2000"/>
        </a:p>
      </dgm:t>
    </dgm:pt>
    <dgm:pt modelId="{94D21A80-6107-41CB-8A01-FC822C70E2A2}" type="sibTrans" cxnId="{30156755-994E-49E5-AC7D-4D7C7A63274A}">
      <dgm:prSet/>
      <dgm:spPr/>
      <dgm:t>
        <a:bodyPr/>
        <a:lstStyle/>
        <a:p>
          <a:endParaRPr lang="en-US" sz="2000"/>
        </a:p>
      </dgm:t>
    </dgm:pt>
    <dgm:pt modelId="{CDDE7DB9-51B6-4877-996F-A9D6D3946A8D}" type="pres">
      <dgm:prSet presAssocID="{4722726B-340A-4426-AD3F-384502014C1C}" presName="root" presStyleCnt="0">
        <dgm:presLayoutVars>
          <dgm:dir/>
          <dgm:resizeHandles val="exact"/>
        </dgm:presLayoutVars>
      </dgm:prSet>
      <dgm:spPr/>
    </dgm:pt>
    <dgm:pt modelId="{33F979C5-1AB8-4287-BE45-8B465765EFED}" type="pres">
      <dgm:prSet presAssocID="{4722726B-340A-4426-AD3F-384502014C1C}" presName="container" presStyleCnt="0">
        <dgm:presLayoutVars>
          <dgm:dir/>
          <dgm:resizeHandles val="exact"/>
        </dgm:presLayoutVars>
      </dgm:prSet>
      <dgm:spPr/>
    </dgm:pt>
    <dgm:pt modelId="{A239730F-6756-49D3-B896-5F0D16F07AD3}" type="pres">
      <dgm:prSet presAssocID="{E9465C73-B95A-4276-8603-C0DEF3DC0AE1}" presName="compNode" presStyleCnt="0"/>
      <dgm:spPr/>
    </dgm:pt>
    <dgm:pt modelId="{A0E372E6-C77A-43E3-A928-266D166F0809}" type="pres">
      <dgm:prSet presAssocID="{E9465C73-B95A-4276-8603-C0DEF3DC0AE1}" presName="iconBgRect" presStyleLbl="bgShp" presStyleIdx="0" presStyleCnt="5"/>
      <dgm:spPr/>
    </dgm:pt>
    <dgm:pt modelId="{E8A86B7B-AB7B-474E-BB4A-4082D77131BF}" type="pres">
      <dgm:prSet presAssocID="{E9465C73-B95A-4276-8603-C0DEF3DC0A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isa"/>
        </a:ext>
      </dgm:extLst>
    </dgm:pt>
    <dgm:pt modelId="{66E7358E-8834-4EAC-9DE4-FC08CA7DF277}" type="pres">
      <dgm:prSet presAssocID="{E9465C73-B95A-4276-8603-C0DEF3DC0AE1}" presName="spaceRect" presStyleCnt="0"/>
      <dgm:spPr/>
    </dgm:pt>
    <dgm:pt modelId="{26315AA9-BA4E-4F24-93D2-997DF5633F97}" type="pres">
      <dgm:prSet presAssocID="{E9465C73-B95A-4276-8603-C0DEF3DC0AE1}" presName="textRect" presStyleLbl="revTx" presStyleIdx="0" presStyleCnt="5">
        <dgm:presLayoutVars>
          <dgm:chMax val="1"/>
          <dgm:chPref val="1"/>
        </dgm:presLayoutVars>
      </dgm:prSet>
      <dgm:spPr/>
    </dgm:pt>
    <dgm:pt modelId="{79700EAD-B9F8-4AB6-95B2-9EF8307BF0A5}" type="pres">
      <dgm:prSet presAssocID="{E4F3A94C-EEB1-4E0E-80D6-89E81F706457}" presName="sibTrans" presStyleLbl="sibTrans2D1" presStyleIdx="0" presStyleCnt="0"/>
      <dgm:spPr/>
    </dgm:pt>
    <dgm:pt modelId="{A9E222E8-0AC5-444E-B69E-1F858AB17883}" type="pres">
      <dgm:prSet presAssocID="{04C962E6-1E4B-46A0-8D3C-1391294B3E65}" presName="compNode" presStyleCnt="0"/>
      <dgm:spPr/>
    </dgm:pt>
    <dgm:pt modelId="{9F9176F7-AC9F-470B-8FFD-99A73C2E9081}" type="pres">
      <dgm:prSet presAssocID="{04C962E6-1E4B-46A0-8D3C-1391294B3E65}" presName="iconBgRect" presStyleLbl="bgShp" presStyleIdx="1" presStyleCnt="5"/>
      <dgm:spPr/>
    </dgm:pt>
    <dgm:pt modelId="{58155BEC-0230-4EF5-BC18-091CFB31D623}" type="pres">
      <dgm:prSet presAssocID="{04C962E6-1E4B-46A0-8D3C-1391294B3E6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rmómetro"/>
        </a:ext>
      </dgm:extLst>
    </dgm:pt>
    <dgm:pt modelId="{5F55D2F1-916E-40E4-8965-2D2978B96858}" type="pres">
      <dgm:prSet presAssocID="{04C962E6-1E4B-46A0-8D3C-1391294B3E65}" presName="spaceRect" presStyleCnt="0"/>
      <dgm:spPr/>
    </dgm:pt>
    <dgm:pt modelId="{859A9C58-02E7-46F8-9CAF-003DE20DD393}" type="pres">
      <dgm:prSet presAssocID="{04C962E6-1E4B-46A0-8D3C-1391294B3E65}" presName="textRect" presStyleLbl="revTx" presStyleIdx="1" presStyleCnt="5">
        <dgm:presLayoutVars>
          <dgm:chMax val="1"/>
          <dgm:chPref val="1"/>
        </dgm:presLayoutVars>
      </dgm:prSet>
      <dgm:spPr/>
    </dgm:pt>
    <dgm:pt modelId="{48DEF686-333A-4A8E-9C95-34E3BEE2DEF3}" type="pres">
      <dgm:prSet presAssocID="{3B93F1C9-3698-48FF-84D5-43E2C8CC0F8F}" presName="sibTrans" presStyleLbl="sibTrans2D1" presStyleIdx="0" presStyleCnt="0"/>
      <dgm:spPr/>
    </dgm:pt>
    <dgm:pt modelId="{E60D96D3-A750-4682-99CD-D292808CD5E1}" type="pres">
      <dgm:prSet presAssocID="{C991C57C-7282-4221-9C23-63DE64839814}" presName="compNode" presStyleCnt="0"/>
      <dgm:spPr/>
    </dgm:pt>
    <dgm:pt modelId="{CAB354F4-8CE4-4430-AD1B-E97F6EB05381}" type="pres">
      <dgm:prSet presAssocID="{C991C57C-7282-4221-9C23-63DE64839814}" presName="iconBgRect" presStyleLbl="bgShp" presStyleIdx="2" presStyleCnt="5"/>
      <dgm:spPr/>
    </dgm:pt>
    <dgm:pt modelId="{26FE9759-E567-4777-8B02-48F76158BE4B}" type="pres">
      <dgm:prSet presAssocID="{C991C57C-7282-4221-9C23-63DE648398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2439D026-DACE-4384-AA91-12A371DDF99A}" type="pres">
      <dgm:prSet presAssocID="{C991C57C-7282-4221-9C23-63DE64839814}" presName="spaceRect" presStyleCnt="0"/>
      <dgm:spPr/>
    </dgm:pt>
    <dgm:pt modelId="{E2A731B3-7C7E-4072-A1BB-BFAA1C146B52}" type="pres">
      <dgm:prSet presAssocID="{C991C57C-7282-4221-9C23-63DE64839814}" presName="textRect" presStyleLbl="revTx" presStyleIdx="2" presStyleCnt="5">
        <dgm:presLayoutVars>
          <dgm:chMax val="1"/>
          <dgm:chPref val="1"/>
        </dgm:presLayoutVars>
      </dgm:prSet>
      <dgm:spPr/>
    </dgm:pt>
    <dgm:pt modelId="{86ADA226-D3FB-42B7-9443-6EAF4487D42B}" type="pres">
      <dgm:prSet presAssocID="{2482736B-5191-4FE1-8A17-0A30AD421A8B}" presName="sibTrans" presStyleLbl="sibTrans2D1" presStyleIdx="0" presStyleCnt="0"/>
      <dgm:spPr/>
    </dgm:pt>
    <dgm:pt modelId="{5437B64E-00FD-4D3C-9D20-91D6B68CC1C0}" type="pres">
      <dgm:prSet presAssocID="{C151C75B-1493-4DE1-84DF-782DA271E9A6}" presName="compNode" presStyleCnt="0"/>
      <dgm:spPr/>
    </dgm:pt>
    <dgm:pt modelId="{132FAEA2-0441-4A8D-B247-DB5576CB902A}" type="pres">
      <dgm:prSet presAssocID="{C151C75B-1493-4DE1-84DF-782DA271E9A6}" presName="iconBgRect" presStyleLbl="bgShp" presStyleIdx="3" presStyleCnt="5"/>
      <dgm:spPr/>
    </dgm:pt>
    <dgm:pt modelId="{77CB3FFD-F38F-47D2-A64C-ABF6883390D3}" type="pres">
      <dgm:prSet presAssocID="{C151C75B-1493-4DE1-84DF-782DA271E9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ronómetro"/>
        </a:ext>
      </dgm:extLst>
    </dgm:pt>
    <dgm:pt modelId="{0A801B19-B3F9-4DF7-8390-DD9BFD4FA11C}" type="pres">
      <dgm:prSet presAssocID="{C151C75B-1493-4DE1-84DF-782DA271E9A6}" presName="spaceRect" presStyleCnt="0"/>
      <dgm:spPr/>
    </dgm:pt>
    <dgm:pt modelId="{8431BAB9-D7B8-45E2-857D-70AB9B52CFE9}" type="pres">
      <dgm:prSet presAssocID="{C151C75B-1493-4DE1-84DF-782DA271E9A6}" presName="textRect" presStyleLbl="revTx" presStyleIdx="3" presStyleCnt="5">
        <dgm:presLayoutVars>
          <dgm:chMax val="1"/>
          <dgm:chPref val="1"/>
        </dgm:presLayoutVars>
      </dgm:prSet>
      <dgm:spPr/>
    </dgm:pt>
    <dgm:pt modelId="{5A0EB894-D55F-418D-B858-633CA11A6993}" type="pres">
      <dgm:prSet presAssocID="{6C160B35-6554-4292-B04E-630E5D6ABBFD}" presName="sibTrans" presStyleLbl="sibTrans2D1" presStyleIdx="0" presStyleCnt="0"/>
      <dgm:spPr/>
    </dgm:pt>
    <dgm:pt modelId="{578C504E-303C-4C67-9E52-3865FAA011CA}" type="pres">
      <dgm:prSet presAssocID="{012DC74C-9299-4C14-917F-EDB9ECB02AC8}" presName="compNode" presStyleCnt="0"/>
      <dgm:spPr/>
    </dgm:pt>
    <dgm:pt modelId="{75E8402C-3A33-4C6C-9507-9311F68DF918}" type="pres">
      <dgm:prSet presAssocID="{012DC74C-9299-4C14-917F-EDB9ECB02AC8}" presName="iconBgRect" presStyleLbl="bgShp" presStyleIdx="4" presStyleCnt="5"/>
      <dgm:spPr/>
    </dgm:pt>
    <dgm:pt modelId="{82084D57-4338-4F4E-A2DC-B8BED292210F}" type="pres">
      <dgm:prSet presAssocID="{012DC74C-9299-4C14-917F-EDB9ECB02AC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lón de fútbol"/>
        </a:ext>
      </dgm:extLst>
    </dgm:pt>
    <dgm:pt modelId="{A0D973AD-0F29-4F19-A7F6-342C6EFAE02C}" type="pres">
      <dgm:prSet presAssocID="{012DC74C-9299-4C14-917F-EDB9ECB02AC8}" presName="spaceRect" presStyleCnt="0"/>
      <dgm:spPr/>
    </dgm:pt>
    <dgm:pt modelId="{4E33AB8E-564A-404E-BEB3-CFFF7E94C4C6}" type="pres">
      <dgm:prSet presAssocID="{012DC74C-9299-4C14-917F-EDB9ECB02AC8}" presName="textRect" presStyleLbl="revTx" presStyleIdx="4" presStyleCnt="5">
        <dgm:presLayoutVars>
          <dgm:chMax val="1"/>
          <dgm:chPref val="1"/>
        </dgm:presLayoutVars>
      </dgm:prSet>
      <dgm:spPr/>
    </dgm:pt>
  </dgm:ptLst>
  <dgm:cxnLst>
    <dgm:cxn modelId="{76119A01-B0C6-4BD4-972B-01AEB8C0A65D}" type="presOf" srcId="{012DC74C-9299-4C14-917F-EDB9ECB02AC8}" destId="{4E33AB8E-564A-404E-BEB3-CFFF7E94C4C6}" srcOrd="0" destOrd="0" presId="urn:microsoft.com/office/officeart/2018/2/layout/IconCircleList"/>
    <dgm:cxn modelId="{A5F74013-CD4E-40F9-86EA-C809A0C203CC}" type="presOf" srcId="{E4F3A94C-EEB1-4E0E-80D6-89E81F706457}" destId="{79700EAD-B9F8-4AB6-95B2-9EF8307BF0A5}" srcOrd="0" destOrd="0" presId="urn:microsoft.com/office/officeart/2018/2/layout/IconCircleList"/>
    <dgm:cxn modelId="{97736625-6C8D-498E-BB51-CE5C663DDE9D}" type="presOf" srcId="{3B93F1C9-3698-48FF-84D5-43E2C8CC0F8F}" destId="{48DEF686-333A-4A8E-9C95-34E3BEE2DEF3}" srcOrd="0" destOrd="0" presId="urn:microsoft.com/office/officeart/2018/2/layout/IconCircleList"/>
    <dgm:cxn modelId="{5133433A-08AA-4745-9501-7CF8897D3C02}" type="presOf" srcId="{6C160B35-6554-4292-B04E-630E5D6ABBFD}" destId="{5A0EB894-D55F-418D-B858-633CA11A6993}" srcOrd="0" destOrd="0" presId="urn:microsoft.com/office/officeart/2018/2/layout/IconCircleList"/>
    <dgm:cxn modelId="{96A7345B-977B-42D1-B1DE-9E846C06CC41}" srcId="{4722726B-340A-4426-AD3F-384502014C1C}" destId="{E9465C73-B95A-4276-8603-C0DEF3DC0AE1}" srcOrd="0" destOrd="0" parTransId="{8BEC8040-4026-4757-988B-92D693502202}" sibTransId="{E4F3A94C-EEB1-4E0E-80D6-89E81F706457}"/>
    <dgm:cxn modelId="{414EF070-967D-4310-AFEF-BB8D5F80F7BC}" type="presOf" srcId="{2482736B-5191-4FE1-8A17-0A30AD421A8B}" destId="{86ADA226-D3FB-42B7-9443-6EAF4487D42B}" srcOrd="0" destOrd="0" presId="urn:microsoft.com/office/officeart/2018/2/layout/IconCircleList"/>
    <dgm:cxn modelId="{25B7BB52-023D-4D16-983B-B8024B1B6502}" srcId="{4722726B-340A-4426-AD3F-384502014C1C}" destId="{04C962E6-1E4B-46A0-8D3C-1391294B3E65}" srcOrd="1" destOrd="0" parTransId="{12BD992C-488D-4C5D-8F16-A76DD2527FFC}" sibTransId="{3B93F1C9-3698-48FF-84D5-43E2C8CC0F8F}"/>
    <dgm:cxn modelId="{30156755-994E-49E5-AC7D-4D7C7A63274A}" srcId="{4722726B-340A-4426-AD3F-384502014C1C}" destId="{012DC74C-9299-4C14-917F-EDB9ECB02AC8}" srcOrd="4" destOrd="0" parTransId="{E40A1773-4ADB-4872-A28D-190991E5CDDD}" sibTransId="{94D21A80-6107-41CB-8A01-FC822C70E2A2}"/>
    <dgm:cxn modelId="{2C6F4E84-F60E-4D9F-BEC2-5654EDD0262E}" type="presOf" srcId="{C991C57C-7282-4221-9C23-63DE64839814}" destId="{E2A731B3-7C7E-4072-A1BB-BFAA1C146B52}" srcOrd="0" destOrd="0" presId="urn:microsoft.com/office/officeart/2018/2/layout/IconCircleList"/>
    <dgm:cxn modelId="{590249AD-AA57-40D4-888C-BEB777A46C17}" srcId="{4722726B-340A-4426-AD3F-384502014C1C}" destId="{C991C57C-7282-4221-9C23-63DE64839814}" srcOrd="2" destOrd="0" parTransId="{2F1C3148-EBD2-4FEA-AF16-1F0460C14341}" sibTransId="{2482736B-5191-4FE1-8A17-0A30AD421A8B}"/>
    <dgm:cxn modelId="{1AADB2BB-3D60-4C5F-ACE6-14BE368A7E40}" srcId="{4722726B-340A-4426-AD3F-384502014C1C}" destId="{C151C75B-1493-4DE1-84DF-782DA271E9A6}" srcOrd="3" destOrd="0" parTransId="{AB3E96E3-A500-409F-9F30-9A810E8A1297}" sibTransId="{6C160B35-6554-4292-B04E-630E5D6ABBFD}"/>
    <dgm:cxn modelId="{85B73BC9-67C2-4BA4-84A1-0B559DE17C46}" type="presOf" srcId="{04C962E6-1E4B-46A0-8D3C-1391294B3E65}" destId="{859A9C58-02E7-46F8-9CAF-003DE20DD393}" srcOrd="0" destOrd="0" presId="urn:microsoft.com/office/officeart/2018/2/layout/IconCircleList"/>
    <dgm:cxn modelId="{983C8ADE-282E-4F4F-9FC3-2BF725E8A2EA}" type="presOf" srcId="{C151C75B-1493-4DE1-84DF-782DA271E9A6}" destId="{8431BAB9-D7B8-45E2-857D-70AB9B52CFE9}" srcOrd="0" destOrd="0" presId="urn:microsoft.com/office/officeart/2018/2/layout/IconCircleList"/>
    <dgm:cxn modelId="{C29083E7-2565-4751-86BF-B31B95A28432}" type="presOf" srcId="{E9465C73-B95A-4276-8603-C0DEF3DC0AE1}" destId="{26315AA9-BA4E-4F24-93D2-997DF5633F97}" srcOrd="0" destOrd="0" presId="urn:microsoft.com/office/officeart/2018/2/layout/IconCircleList"/>
    <dgm:cxn modelId="{AEEBF4EA-A93E-4512-8AB8-197D4B471013}" type="presOf" srcId="{4722726B-340A-4426-AD3F-384502014C1C}" destId="{CDDE7DB9-51B6-4877-996F-A9D6D3946A8D}" srcOrd="0" destOrd="0" presId="urn:microsoft.com/office/officeart/2018/2/layout/IconCircleList"/>
    <dgm:cxn modelId="{00D8B2AA-4A1B-4FE7-88B3-91058937B9F5}" type="presParOf" srcId="{CDDE7DB9-51B6-4877-996F-A9D6D3946A8D}" destId="{33F979C5-1AB8-4287-BE45-8B465765EFED}" srcOrd="0" destOrd="0" presId="urn:microsoft.com/office/officeart/2018/2/layout/IconCircleList"/>
    <dgm:cxn modelId="{948209AD-6679-4846-9A42-150CB3A79370}" type="presParOf" srcId="{33F979C5-1AB8-4287-BE45-8B465765EFED}" destId="{A239730F-6756-49D3-B896-5F0D16F07AD3}" srcOrd="0" destOrd="0" presId="urn:microsoft.com/office/officeart/2018/2/layout/IconCircleList"/>
    <dgm:cxn modelId="{E5C5630D-3B93-433F-A503-BDE81ACFB6A0}" type="presParOf" srcId="{A239730F-6756-49D3-B896-5F0D16F07AD3}" destId="{A0E372E6-C77A-43E3-A928-266D166F0809}" srcOrd="0" destOrd="0" presId="urn:microsoft.com/office/officeart/2018/2/layout/IconCircleList"/>
    <dgm:cxn modelId="{FD463ADD-E0F1-4D6B-9F13-4AFDDD4AD760}" type="presParOf" srcId="{A239730F-6756-49D3-B896-5F0D16F07AD3}" destId="{E8A86B7B-AB7B-474E-BB4A-4082D77131BF}" srcOrd="1" destOrd="0" presId="urn:microsoft.com/office/officeart/2018/2/layout/IconCircleList"/>
    <dgm:cxn modelId="{1E393547-BDB6-400B-805F-6B1B17540C59}" type="presParOf" srcId="{A239730F-6756-49D3-B896-5F0D16F07AD3}" destId="{66E7358E-8834-4EAC-9DE4-FC08CA7DF277}" srcOrd="2" destOrd="0" presId="urn:microsoft.com/office/officeart/2018/2/layout/IconCircleList"/>
    <dgm:cxn modelId="{19020208-DFAA-414A-BFC5-52C22D82D869}" type="presParOf" srcId="{A239730F-6756-49D3-B896-5F0D16F07AD3}" destId="{26315AA9-BA4E-4F24-93D2-997DF5633F97}" srcOrd="3" destOrd="0" presId="urn:microsoft.com/office/officeart/2018/2/layout/IconCircleList"/>
    <dgm:cxn modelId="{4B5C9F92-6BAA-48AF-B30A-5C989F6087AF}" type="presParOf" srcId="{33F979C5-1AB8-4287-BE45-8B465765EFED}" destId="{79700EAD-B9F8-4AB6-95B2-9EF8307BF0A5}" srcOrd="1" destOrd="0" presId="urn:microsoft.com/office/officeart/2018/2/layout/IconCircleList"/>
    <dgm:cxn modelId="{24535B22-BDF8-493B-81F3-2304A6B5201F}" type="presParOf" srcId="{33F979C5-1AB8-4287-BE45-8B465765EFED}" destId="{A9E222E8-0AC5-444E-B69E-1F858AB17883}" srcOrd="2" destOrd="0" presId="urn:microsoft.com/office/officeart/2018/2/layout/IconCircleList"/>
    <dgm:cxn modelId="{032E61A5-C728-4EE9-93DD-4FB27BF3024F}" type="presParOf" srcId="{A9E222E8-0AC5-444E-B69E-1F858AB17883}" destId="{9F9176F7-AC9F-470B-8FFD-99A73C2E9081}" srcOrd="0" destOrd="0" presId="urn:microsoft.com/office/officeart/2018/2/layout/IconCircleList"/>
    <dgm:cxn modelId="{541FF703-F4D8-4925-A532-6B50045D261B}" type="presParOf" srcId="{A9E222E8-0AC5-444E-B69E-1F858AB17883}" destId="{58155BEC-0230-4EF5-BC18-091CFB31D623}" srcOrd="1" destOrd="0" presId="urn:microsoft.com/office/officeart/2018/2/layout/IconCircleList"/>
    <dgm:cxn modelId="{59652DA1-7ACA-4FE2-879C-51BA8F5CC909}" type="presParOf" srcId="{A9E222E8-0AC5-444E-B69E-1F858AB17883}" destId="{5F55D2F1-916E-40E4-8965-2D2978B96858}" srcOrd="2" destOrd="0" presId="urn:microsoft.com/office/officeart/2018/2/layout/IconCircleList"/>
    <dgm:cxn modelId="{1B04F35A-3F30-4315-95B0-6B48C979F939}" type="presParOf" srcId="{A9E222E8-0AC5-444E-B69E-1F858AB17883}" destId="{859A9C58-02E7-46F8-9CAF-003DE20DD393}" srcOrd="3" destOrd="0" presId="urn:microsoft.com/office/officeart/2018/2/layout/IconCircleList"/>
    <dgm:cxn modelId="{3158BF72-A117-43EA-91E0-D88AAE7CF8BC}" type="presParOf" srcId="{33F979C5-1AB8-4287-BE45-8B465765EFED}" destId="{48DEF686-333A-4A8E-9C95-34E3BEE2DEF3}" srcOrd="3" destOrd="0" presId="urn:microsoft.com/office/officeart/2018/2/layout/IconCircleList"/>
    <dgm:cxn modelId="{F881B3FF-66DB-4475-9DC7-5FE4850FC799}" type="presParOf" srcId="{33F979C5-1AB8-4287-BE45-8B465765EFED}" destId="{E60D96D3-A750-4682-99CD-D292808CD5E1}" srcOrd="4" destOrd="0" presId="urn:microsoft.com/office/officeart/2018/2/layout/IconCircleList"/>
    <dgm:cxn modelId="{0D4467EF-4E47-4BD9-A8F4-5CBA24925613}" type="presParOf" srcId="{E60D96D3-A750-4682-99CD-D292808CD5E1}" destId="{CAB354F4-8CE4-4430-AD1B-E97F6EB05381}" srcOrd="0" destOrd="0" presId="urn:microsoft.com/office/officeart/2018/2/layout/IconCircleList"/>
    <dgm:cxn modelId="{A64646A7-BA69-4DB8-BC8C-8467098CE4EB}" type="presParOf" srcId="{E60D96D3-A750-4682-99CD-D292808CD5E1}" destId="{26FE9759-E567-4777-8B02-48F76158BE4B}" srcOrd="1" destOrd="0" presId="urn:microsoft.com/office/officeart/2018/2/layout/IconCircleList"/>
    <dgm:cxn modelId="{035F9C36-0429-4BD1-962E-1FE114F54B84}" type="presParOf" srcId="{E60D96D3-A750-4682-99CD-D292808CD5E1}" destId="{2439D026-DACE-4384-AA91-12A371DDF99A}" srcOrd="2" destOrd="0" presId="urn:microsoft.com/office/officeart/2018/2/layout/IconCircleList"/>
    <dgm:cxn modelId="{DA2D671F-896A-4BD4-AF29-D5850D108C1C}" type="presParOf" srcId="{E60D96D3-A750-4682-99CD-D292808CD5E1}" destId="{E2A731B3-7C7E-4072-A1BB-BFAA1C146B52}" srcOrd="3" destOrd="0" presId="urn:microsoft.com/office/officeart/2018/2/layout/IconCircleList"/>
    <dgm:cxn modelId="{2E6DD8B5-1270-4990-A519-F96CD347A5A4}" type="presParOf" srcId="{33F979C5-1AB8-4287-BE45-8B465765EFED}" destId="{86ADA226-D3FB-42B7-9443-6EAF4487D42B}" srcOrd="5" destOrd="0" presId="urn:microsoft.com/office/officeart/2018/2/layout/IconCircleList"/>
    <dgm:cxn modelId="{D75A47BE-398A-4753-8350-37142CCC4BA5}" type="presParOf" srcId="{33F979C5-1AB8-4287-BE45-8B465765EFED}" destId="{5437B64E-00FD-4D3C-9D20-91D6B68CC1C0}" srcOrd="6" destOrd="0" presId="urn:microsoft.com/office/officeart/2018/2/layout/IconCircleList"/>
    <dgm:cxn modelId="{3230D390-53A2-45D0-876B-64B94C4898C8}" type="presParOf" srcId="{5437B64E-00FD-4D3C-9D20-91D6B68CC1C0}" destId="{132FAEA2-0441-4A8D-B247-DB5576CB902A}" srcOrd="0" destOrd="0" presId="urn:microsoft.com/office/officeart/2018/2/layout/IconCircleList"/>
    <dgm:cxn modelId="{5FC78CD6-A94C-49D2-9017-918067C70FE7}" type="presParOf" srcId="{5437B64E-00FD-4D3C-9D20-91D6B68CC1C0}" destId="{77CB3FFD-F38F-47D2-A64C-ABF6883390D3}" srcOrd="1" destOrd="0" presId="urn:microsoft.com/office/officeart/2018/2/layout/IconCircleList"/>
    <dgm:cxn modelId="{2A3E197F-53DD-4716-92E2-C35132D76D84}" type="presParOf" srcId="{5437B64E-00FD-4D3C-9D20-91D6B68CC1C0}" destId="{0A801B19-B3F9-4DF7-8390-DD9BFD4FA11C}" srcOrd="2" destOrd="0" presId="urn:microsoft.com/office/officeart/2018/2/layout/IconCircleList"/>
    <dgm:cxn modelId="{27BB49CE-207C-440D-AFB4-BBFB1A964574}" type="presParOf" srcId="{5437B64E-00FD-4D3C-9D20-91D6B68CC1C0}" destId="{8431BAB9-D7B8-45E2-857D-70AB9B52CFE9}" srcOrd="3" destOrd="0" presId="urn:microsoft.com/office/officeart/2018/2/layout/IconCircleList"/>
    <dgm:cxn modelId="{16CDFF64-B971-4EA3-AA83-8EBED7322503}" type="presParOf" srcId="{33F979C5-1AB8-4287-BE45-8B465765EFED}" destId="{5A0EB894-D55F-418D-B858-633CA11A6993}" srcOrd="7" destOrd="0" presId="urn:microsoft.com/office/officeart/2018/2/layout/IconCircleList"/>
    <dgm:cxn modelId="{C272C5BE-64EB-4FEC-9717-F8EA943A071E}" type="presParOf" srcId="{33F979C5-1AB8-4287-BE45-8B465765EFED}" destId="{578C504E-303C-4C67-9E52-3865FAA011CA}" srcOrd="8" destOrd="0" presId="urn:microsoft.com/office/officeart/2018/2/layout/IconCircleList"/>
    <dgm:cxn modelId="{443DDD72-A4E0-4657-9817-F74F5397B196}" type="presParOf" srcId="{578C504E-303C-4C67-9E52-3865FAA011CA}" destId="{75E8402C-3A33-4C6C-9507-9311F68DF918}" srcOrd="0" destOrd="0" presId="urn:microsoft.com/office/officeart/2018/2/layout/IconCircleList"/>
    <dgm:cxn modelId="{D9DFB5D7-8F58-42A8-A865-7EF561E6E1D4}" type="presParOf" srcId="{578C504E-303C-4C67-9E52-3865FAA011CA}" destId="{82084D57-4338-4F4E-A2DC-B8BED292210F}" srcOrd="1" destOrd="0" presId="urn:microsoft.com/office/officeart/2018/2/layout/IconCircleList"/>
    <dgm:cxn modelId="{A3E0B038-1983-4A8A-9524-7FCE249FDFAA}" type="presParOf" srcId="{578C504E-303C-4C67-9E52-3865FAA011CA}" destId="{A0D973AD-0F29-4F19-A7F6-342C6EFAE02C}" srcOrd="2" destOrd="0" presId="urn:microsoft.com/office/officeart/2018/2/layout/IconCircleList"/>
    <dgm:cxn modelId="{D59618F8-D0C8-4AB7-9820-CDA7F96625D9}" type="presParOf" srcId="{578C504E-303C-4C67-9E52-3865FAA011CA}" destId="{4E33AB8E-564A-404E-BEB3-CFFF7E94C4C6}"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F57284A-BB8C-44D4-80D7-7E67BFE4EB3A}" type="doc">
      <dgm:prSet loTypeId="urn:microsoft.com/office/officeart/2005/8/layout/hierarchy1" loCatId="hierarchy" qsTypeId="urn:microsoft.com/office/officeart/2005/8/quickstyle/simple2" qsCatId="simple" csTypeId="urn:microsoft.com/office/officeart/2005/8/colors/colorful3" csCatId="colorful"/>
      <dgm:spPr/>
      <dgm:t>
        <a:bodyPr/>
        <a:lstStyle/>
        <a:p>
          <a:endParaRPr lang="en-US"/>
        </a:p>
      </dgm:t>
    </dgm:pt>
    <dgm:pt modelId="{713A16DD-2C58-4E52-9563-5EF10BC87213}">
      <dgm:prSet/>
      <dgm:spPr/>
      <dgm:t>
        <a:bodyPr/>
        <a:lstStyle/>
        <a:p>
          <a:r>
            <a:rPr lang="es-ES"/>
            <a:t>También es necesario analizar si la varianza de la serie es razonablemente estable (estacionaria) o no. </a:t>
          </a:r>
          <a:endParaRPr lang="en-US"/>
        </a:p>
      </dgm:t>
    </dgm:pt>
    <dgm:pt modelId="{BBC7EFC1-7CF6-43DA-97FA-414C26C31112}" type="parTrans" cxnId="{9DC4524D-456A-4BA3-87B7-8992D45CBAD9}">
      <dgm:prSet/>
      <dgm:spPr/>
      <dgm:t>
        <a:bodyPr/>
        <a:lstStyle/>
        <a:p>
          <a:endParaRPr lang="en-US"/>
        </a:p>
      </dgm:t>
    </dgm:pt>
    <dgm:pt modelId="{A84E0C27-4292-4F00-96A1-9CB054EEA7BB}" type="sibTrans" cxnId="{9DC4524D-456A-4BA3-87B7-8992D45CBAD9}">
      <dgm:prSet/>
      <dgm:spPr/>
      <dgm:t>
        <a:bodyPr/>
        <a:lstStyle/>
        <a:p>
          <a:endParaRPr lang="en-US"/>
        </a:p>
      </dgm:t>
    </dgm:pt>
    <dgm:pt modelId="{57A62082-B15B-4173-9195-17900B8EB3AD}">
      <dgm:prSet/>
      <dgm:spPr/>
      <dgm:t>
        <a:bodyPr/>
        <a:lstStyle/>
        <a:p>
          <a:r>
            <a:rPr lang="es-ES"/>
            <a:t>Para ello, debemos observar si la evolución de la serie está acotada, de manera aproximada, por un rango similar en todo su dominio temporal. </a:t>
          </a:r>
          <a:endParaRPr lang="en-US"/>
        </a:p>
      </dgm:t>
    </dgm:pt>
    <dgm:pt modelId="{359E4970-2FF2-406C-9536-3B518B5C4314}" type="parTrans" cxnId="{38639F6B-3C30-4A60-88A5-8965E4C3B43E}">
      <dgm:prSet/>
      <dgm:spPr/>
      <dgm:t>
        <a:bodyPr/>
        <a:lstStyle/>
        <a:p>
          <a:endParaRPr lang="en-US"/>
        </a:p>
      </dgm:t>
    </dgm:pt>
    <dgm:pt modelId="{27335289-9F6D-4168-A81A-E789A79D244B}" type="sibTrans" cxnId="{38639F6B-3C30-4A60-88A5-8965E4C3B43E}">
      <dgm:prSet/>
      <dgm:spPr/>
      <dgm:t>
        <a:bodyPr/>
        <a:lstStyle/>
        <a:p>
          <a:endParaRPr lang="en-US"/>
        </a:p>
      </dgm:t>
    </dgm:pt>
    <dgm:pt modelId="{9F6E1471-33C0-4FC2-934E-F0E73A791BBC}">
      <dgm:prSet/>
      <dgm:spPr/>
      <dgm:t>
        <a:bodyPr/>
        <a:lstStyle/>
        <a:p>
          <a:r>
            <a:rPr lang="es-ES"/>
            <a:t>A este tipo de series se les conoce como </a:t>
          </a:r>
          <a:r>
            <a:rPr lang="es-ES" b="1"/>
            <a:t>estacionaria en varianza</a:t>
          </a:r>
          <a:r>
            <a:rPr lang="es-ES"/>
            <a:t>.</a:t>
          </a:r>
          <a:endParaRPr lang="en-US"/>
        </a:p>
      </dgm:t>
    </dgm:pt>
    <dgm:pt modelId="{F2CB5ABC-9FBA-4A42-A9B4-2335033359FD}" type="parTrans" cxnId="{DF70417C-3A55-4B32-831E-32C61F93DB1B}">
      <dgm:prSet/>
      <dgm:spPr/>
      <dgm:t>
        <a:bodyPr/>
        <a:lstStyle/>
        <a:p>
          <a:endParaRPr lang="en-US"/>
        </a:p>
      </dgm:t>
    </dgm:pt>
    <dgm:pt modelId="{336B9CDE-D623-48BA-91A3-75184EB1E7BA}" type="sibTrans" cxnId="{DF70417C-3A55-4B32-831E-32C61F93DB1B}">
      <dgm:prSet/>
      <dgm:spPr/>
      <dgm:t>
        <a:bodyPr/>
        <a:lstStyle/>
        <a:p>
          <a:endParaRPr lang="en-US"/>
        </a:p>
      </dgm:t>
    </dgm:pt>
    <dgm:pt modelId="{B2748AA5-403C-45B9-9F19-C076D0EFA58C}" type="pres">
      <dgm:prSet presAssocID="{CF57284A-BB8C-44D4-80D7-7E67BFE4EB3A}" presName="hierChild1" presStyleCnt="0">
        <dgm:presLayoutVars>
          <dgm:chPref val="1"/>
          <dgm:dir/>
          <dgm:animOne val="branch"/>
          <dgm:animLvl val="lvl"/>
          <dgm:resizeHandles/>
        </dgm:presLayoutVars>
      </dgm:prSet>
      <dgm:spPr/>
    </dgm:pt>
    <dgm:pt modelId="{8579A989-66BE-4E82-A578-8B55C0885D46}" type="pres">
      <dgm:prSet presAssocID="{713A16DD-2C58-4E52-9563-5EF10BC87213}" presName="hierRoot1" presStyleCnt="0"/>
      <dgm:spPr/>
    </dgm:pt>
    <dgm:pt modelId="{7EED698B-A8CD-4167-BD9B-829BEE6C2C5E}" type="pres">
      <dgm:prSet presAssocID="{713A16DD-2C58-4E52-9563-5EF10BC87213}" presName="composite" presStyleCnt="0"/>
      <dgm:spPr/>
    </dgm:pt>
    <dgm:pt modelId="{4293B15C-7B9E-4786-8FE9-FDD1A715B638}" type="pres">
      <dgm:prSet presAssocID="{713A16DD-2C58-4E52-9563-5EF10BC87213}" presName="background" presStyleLbl="node0" presStyleIdx="0" presStyleCnt="3"/>
      <dgm:spPr/>
    </dgm:pt>
    <dgm:pt modelId="{AE919E54-89D0-45FB-8A73-CC13671E10A7}" type="pres">
      <dgm:prSet presAssocID="{713A16DD-2C58-4E52-9563-5EF10BC87213}" presName="text" presStyleLbl="fgAcc0" presStyleIdx="0" presStyleCnt="3">
        <dgm:presLayoutVars>
          <dgm:chPref val="3"/>
        </dgm:presLayoutVars>
      </dgm:prSet>
      <dgm:spPr/>
    </dgm:pt>
    <dgm:pt modelId="{300A1228-3981-4034-8B8A-E3B6E0787693}" type="pres">
      <dgm:prSet presAssocID="{713A16DD-2C58-4E52-9563-5EF10BC87213}" presName="hierChild2" presStyleCnt="0"/>
      <dgm:spPr/>
    </dgm:pt>
    <dgm:pt modelId="{6447C734-2A9F-4704-9A2B-033DCA9E68A8}" type="pres">
      <dgm:prSet presAssocID="{57A62082-B15B-4173-9195-17900B8EB3AD}" presName="hierRoot1" presStyleCnt="0"/>
      <dgm:spPr/>
    </dgm:pt>
    <dgm:pt modelId="{A444C5FA-559E-446C-8164-AC273294EB35}" type="pres">
      <dgm:prSet presAssocID="{57A62082-B15B-4173-9195-17900B8EB3AD}" presName="composite" presStyleCnt="0"/>
      <dgm:spPr/>
    </dgm:pt>
    <dgm:pt modelId="{7A004363-48AE-42AC-B15E-CBD70BA5AACF}" type="pres">
      <dgm:prSet presAssocID="{57A62082-B15B-4173-9195-17900B8EB3AD}" presName="background" presStyleLbl="node0" presStyleIdx="1" presStyleCnt="3"/>
      <dgm:spPr/>
    </dgm:pt>
    <dgm:pt modelId="{BDA602F1-AAF5-4650-9DCD-EFD478A7975E}" type="pres">
      <dgm:prSet presAssocID="{57A62082-B15B-4173-9195-17900B8EB3AD}" presName="text" presStyleLbl="fgAcc0" presStyleIdx="1" presStyleCnt="3">
        <dgm:presLayoutVars>
          <dgm:chPref val="3"/>
        </dgm:presLayoutVars>
      </dgm:prSet>
      <dgm:spPr/>
    </dgm:pt>
    <dgm:pt modelId="{2765D357-BFC1-452A-BDC7-CEE2B3DB0D14}" type="pres">
      <dgm:prSet presAssocID="{57A62082-B15B-4173-9195-17900B8EB3AD}" presName="hierChild2" presStyleCnt="0"/>
      <dgm:spPr/>
    </dgm:pt>
    <dgm:pt modelId="{1361E77D-26AC-4959-AD5F-D7CC23E62481}" type="pres">
      <dgm:prSet presAssocID="{9F6E1471-33C0-4FC2-934E-F0E73A791BBC}" presName="hierRoot1" presStyleCnt="0"/>
      <dgm:spPr/>
    </dgm:pt>
    <dgm:pt modelId="{DC5EFEFB-2BF9-4517-A184-D8403657C26A}" type="pres">
      <dgm:prSet presAssocID="{9F6E1471-33C0-4FC2-934E-F0E73A791BBC}" presName="composite" presStyleCnt="0"/>
      <dgm:spPr/>
    </dgm:pt>
    <dgm:pt modelId="{D4002327-E424-4E17-8AB7-CCE055F8FD83}" type="pres">
      <dgm:prSet presAssocID="{9F6E1471-33C0-4FC2-934E-F0E73A791BBC}" presName="background" presStyleLbl="node0" presStyleIdx="2" presStyleCnt="3"/>
      <dgm:spPr/>
    </dgm:pt>
    <dgm:pt modelId="{9FD811B0-BF47-4223-B052-10ED91DD5F4E}" type="pres">
      <dgm:prSet presAssocID="{9F6E1471-33C0-4FC2-934E-F0E73A791BBC}" presName="text" presStyleLbl="fgAcc0" presStyleIdx="2" presStyleCnt="3">
        <dgm:presLayoutVars>
          <dgm:chPref val="3"/>
        </dgm:presLayoutVars>
      </dgm:prSet>
      <dgm:spPr/>
    </dgm:pt>
    <dgm:pt modelId="{4BD375E9-3590-4793-9C44-931442978D50}" type="pres">
      <dgm:prSet presAssocID="{9F6E1471-33C0-4FC2-934E-F0E73A791BBC}" presName="hierChild2" presStyleCnt="0"/>
      <dgm:spPr/>
    </dgm:pt>
  </dgm:ptLst>
  <dgm:cxnLst>
    <dgm:cxn modelId="{38639F6B-3C30-4A60-88A5-8965E4C3B43E}" srcId="{CF57284A-BB8C-44D4-80D7-7E67BFE4EB3A}" destId="{57A62082-B15B-4173-9195-17900B8EB3AD}" srcOrd="1" destOrd="0" parTransId="{359E4970-2FF2-406C-9536-3B518B5C4314}" sibTransId="{27335289-9F6D-4168-A81A-E789A79D244B}"/>
    <dgm:cxn modelId="{9DC4524D-456A-4BA3-87B7-8992D45CBAD9}" srcId="{CF57284A-BB8C-44D4-80D7-7E67BFE4EB3A}" destId="{713A16DD-2C58-4E52-9563-5EF10BC87213}" srcOrd="0" destOrd="0" parTransId="{BBC7EFC1-7CF6-43DA-97FA-414C26C31112}" sibTransId="{A84E0C27-4292-4F00-96A1-9CB054EEA7BB}"/>
    <dgm:cxn modelId="{DF70417C-3A55-4B32-831E-32C61F93DB1B}" srcId="{CF57284A-BB8C-44D4-80D7-7E67BFE4EB3A}" destId="{9F6E1471-33C0-4FC2-934E-F0E73A791BBC}" srcOrd="2" destOrd="0" parTransId="{F2CB5ABC-9FBA-4A42-A9B4-2335033359FD}" sibTransId="{336B9CDE-D623-48BA-91A3-75184EB1E7BA}"/>
    <dgm:cxn modelId="{930D0B8E-7CEB-4D72-8AF9-8F2B4CE50EA9}" type="presOf" srcId="{57A62082-B15B-4173-9195-17900B8EB3AD}" destId="{BDA602F1-AAF5-4650-9DCD-EFD478A7975E}" srcOrd="0" destOrd="0" presId="urn:microsoft.com/office/officeart/2005/8/layout/hierarchy1"/>
    <dgm:cxn modelId="{A4DCB493-F411-43A1-BF26-5D07C84B8A09}" type="presOf" srcId="{CF57284A-BB8C-44D4-80D7-7E67BFE4EB3A}" destId="{B2748AA5-403C-45B9-9F19-C076D0EFA58C}" srcOrd="0" destOrd="0" presId="urn:microsoft.com/office/officeart/2005/8/layout/hierarchy1"/>
    <dgm:cxn modelId="{6356D1DD-3FD5-45AB-9658-B0578C8DB0BE}" type="presOf" srcId="{9F6E1471-33C0-4FC2-934E-F0E73A791BBC}" destId="{9FD811B0-BF47-4223-B052-10ED91DD5F4E}" srcOrd="0" destOrd="0" presId="urn:microsoft.com/office/officeart/2005/8/layout/hierarchy1"/>
    <dgm:cxn modelId="{CF8A2AF3-B551-486D-9987-3B9B934CD709}" type="presOf" srcId="{713A16DD-2C58-4E52-9563-5EF10BC87213}" destId="{AE919E54-89D0-45FB-8A73-CC13671E10A7}" srcOrd="0" destOrd="0" presId="urn:microsoft.com/office/officeart/2005/8/layout/hierarchy1"/>
    <dgm:cxn modelId="{B5DE1C86-1285-452F-ACE0-19A27301420A}" type="presParOf" srcId="{B2748AA5-403C-45B9-9F19-C076D0EFA58C}" destId="{8579A989-66BE-4E82-A578-8B55C0885D46}" srcOrd="0" destOrd="0" presId="urn:microsoft.com/office/officeart/2005/8/layout/hierarchy1"/>
    <dgm:cxn modelId="{98D8633C-AC44-4821-BAD4-6D96F7A592B7}" type="presParOf" srcId="{8579A989-66BE-4E82-A578-8B55C0885D46}" destId="{7EED698B-A8CD-4167-BD9B-829BEE6C2C5E}" srcOrd="0" destOrd="0" presId="urn:microsoft.com/office/officeart/2005/8/layout/hierarchy1"/>
    <dgm:cxn modelId="{EBB6C97E-9C5D-428D-A4A1-CDAE15CDB279}" type="presParOf" srcId="{7EED698B-A8CD-4167-BD9B-829BEE6C2C5E}" destId="{4293B15C-7B9E-4786-8FE9-FDD1A715B638}" srcOrd="0" destOrd="0" presId="urn:microsoft.com/office/officeart/2005/8/layout/hierarchy1"/>
    <dgm:cxn modelId="{03CE18FC-30FA-4194-AAB5-AE8F7510FE5D}" type="presParOf" srcId="{7EED698B-A8CD-4167-BD9B-829BEE6C2C5E}" destId="{AE919E54-89D0-45FB-8A73-CC13671E10A7}" srcOrd="1" destOrd="0" presId="urn:microsoft.com/office/officeart/2005/8/layout/hierarchy1"/>
    <dgm:cxn modelId="{1C441AEE-45F5-4B92-811D-B130F717209A}" type="presParOf" srcId="{8579A989-66BE-4E82-A578-8B55C0885D46}" destId="{300A1228-3981-4034-8B8A-E3B6E0787693}" srcOrd="1" destOrd="0" presId="urn:microsoft.com/office/officeart/2005/8/layout/hierarchy1"/>
    <dgm:cxn modelId="{F352CE90-292F-4FEE-84F6-F17EE3CB7C71}" type="presParOf" srcId="{B2748AA5-403C-45B9-9F19-C076D0EFA58C}" destId="{6447C734-2A9F-4704-9A2B-033DCA9E68A8}" srcOrd="1" destOrd="0" presId="urn:microsoft.com/office/officeart/2005/8/layout/hierarchy1"/>
    <dgm:cxn modelId="{8F572834-9F51-4913-9FCB-B0E3327C798B}" type="presParOf" srcId="{6447C734-2A9F-4704-9A2B-033DCA9E68A8}" destId="{A444C5FA-559E-446C-8164-AC273294EB35}" srcOrd="0" destOrd="0" presId="urn:microsoft.com/office/officeart/2005/8/layout/hierarchy1"/>
    <dgm:cxn modelId="{C2DD451C-D554-42E1-B4EA-8AC51B7D9041}" type="presParOf" srcId="{A444C5FA-559E-446C-8164-AC273294EB35}" destId="{7A004363-48AE-42AC-B15E-CBD70BA5AACF}" srcOrd="0" destOrd="0" presId="urn:microsoft.com/office/officeart/2005/8/layout/hierarchy1"/>
    <dgm:cxn modelId="{E80D88DD-2F5F-4EE1-837E-EA225C7D5FE6}" type="presParOf" srcId="{A444C5FA-559E-446C-8164-AC273294EB35}" destId="{BDA602F1-AAF5-4650-9DCD-EFD478A7975E}" srcOrd="1" destOrd="0" presId="urn:microsoft.com/office/officeart/2005/8/layout/hierarchy1"/>
    <dgm:cxn modelId="{0BC27E8F-C129-4E52-9A75-AA58B0619F61}" type="presParOf" srcId="{6447C734-2A9F-4704-9A2B-033DCA9E68A8}" destId="{2765D357-BFC1-452A-BDC7-CEE2B3DB0D14}" srcOrd="1" destOrd="0" presId="urn:microsoft.com/office/officeart/2005/8/layout/hierarchy1"/>
    <dgm:cxn modelId="{3AADD29D-4F35-4A07-86D9-C2E64B3F6AB1}" type="presParOf" srcId="{B2748AA5-403C-45B9-9F19-C076D0EFA58C}" destId="{1361E77D-26AC-4959-AD5F-D7CC23E62481}" srcOrd="2" destOrd="0" presId="urn:microsoft.com/office/officeart/2005/8/layout/hierarchy1"/>
    <dgm:cxn modelId="{6AFDF794-877B-44F2-9E57-EBEC66C8D65C}" type="presParOf" srcId="{1361E77D-26AC-4959-AD5F-D7CC23E62481}" destId="{DC5EFEFB-2BF9-4517-A184-D8403657C26A}" srcOrd="0" destOrd="0" presId="urn:microsoft.com/office/officeart/2005/8/layout/hierarchy1"/>
    <dgm:cxn modelId="{0CCB2B34-14FC-4150-A99E-5370BFF58AFF}" type="presParOf" srcId="{DC5EFEFB-2BF9-4517-A184-D8403657C26A}" destId="{D4002327-E424-4E17-8AB7-CCE055F8FD83}" srcOrd="0" destOrd="0" presId="urn:microsoft.com/office/officeart/2005/8/layout/hierarchy1"/>
    <dgm:cxn modelId="{2D20625A-BE76-44DB-B1F4-552A643142EF}" type="presParOf" srcId="{DC5EFEFB-2BF9-4517-A184-D8403657C26A}" destId="{9FD811B0-BF47-4223-B052-10ED91DD5F4E}" srcOrd="1" destOrd="0" presId="urn:microsoft.com/office/officeart/2005/8/layout/hierarchy1"/>
    <dgm:cxn modelId="{94DC6242-AE15-4A42-9279-F379AAD1D2DC}" type="presParOf" srcId="{1361E77D-26AC-4959-AD5F-D7CC23E62481}" destId="{4BD375E9-3590-4793-9C44-931442978D5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6A60B7-87CF-4B19-ABA2-5D6EEF20527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67BEC1A-40D3-4D20-B1B7-24EA0C8DA405}">
      <dgm:prSet/>
      <dgm:spPr/>
      <dgm:t>
        <a:bodyPr/>
        <a:lstStyle/>
        <a:p>
          <a:r>
            <a:rPr lang="es-ES"/>
            <a:t>La diferencia se calcula restando cada valor de la serie en el momento actual (</a:t>
          </a:r>
          <a:r>
            <a:rPr lang="es-ES" i="1"/>
            <a:t>t</a:t>
          </a:r>
          <a:r>
            <a:rPr lang="es-ES"/>
            <a:t>) menos el momento anterior (</a:t>
          </a:r>
          <a:r>
            <a:rPr lang="es-ES" i="1"/>
            <a:t>t-1</a:t>
          </a:r>
          <a:r>
            <a:rPr lang="es-ES"/>
            <a:t>). Esto nos permite capturar los cambios instantáneos entre periodos de tiempo consecutivos y analizar la evolución de la serie a lo largo del tiempo.</a:t>
          </a:r>
          <a:endParaRPr lang="en-US"/>
        </a:p>
      </dgm:t>
    </dgm:pt>
    <dgm:pt modelId="{1F277533-0027-4974-A409-3D4ADEF8FEC6}" type="parTrans" cxnId="{8FF812C8-090C-4D4D-BF28-D9B4CBE1AE28}">
      <dgm:prSet/>
      <dgm:spPr/>
      <dgm:t>
        <a:bodyPr/>
        <a:lstStyle/>
        <a:p>
          <a:endParaRPr lang="en-US"/>
        </a:p>
      </dgm:t>
    </dgm:pt>
    <dgm:pt modelId="{9CB8699D-38FF-493A-9A1F-BFB62F3A65F8}" type="sibTrans" cxnId="{8FF812C8-090C-4D4D-BF28-D9B4CBE1AE28}">
      <dgm:prSet/>
      <dgm:spPr/>
      <dgm:t>
        <a:bodyPr/>
        <a:lstStyle/>
        <a:p>
          <a:endParaRPr lang="en-US"/>
        </a:p>
      </dgm:t>
    </dgm:pt>
    <dgm:pt modelId="{0599E40A-FCC7-4AD6-9F48-D780541AE1CA}">
      <dgm:prSet/>
      <dgm:spPr/>
      <dgm:t>
        <a:bodyPr/>
        <a:lstStyle/>
        <a:p>
          <a:r>
            <a:rPr lang="es-ES" dirty="0"/>
            <a:t>El resultado de la diferenciación es una nueva serie de tiempo que representa los cambios instantáneos entre los períodos de tiempo consecutivos. Al hacer esto, la tendencia y otras componentes no estacionarias de la serie de tiempo pueden ser removidas o reducidas, lo que hace que la serie sea más estacionaria y adecuada para el análisis con modelos estacionarios.</a:t>
          </a:r>
          <a:endParaRPr lang="en-US" dirty="0"/>
        </a:p>
      </dgm:t>
    </dgm:pt>
    <dgm:pt modelId="{CB9E0104-9324-4710-A0D8-C6F097980519}" type="parTrans" cxnId="{EDBD670B-951C-4283-B58C-2E4C12AFBC45}">
      <dgm:prSet/>
      <dgm:spPr/>
      <dgm:t>
        <a:bodyPr/>
        <a:lstStyle/>
        <a:p>
          <a:endParaRPr lang="en-US"/>
        </a:p>
      </dgm:t>
    </dgm:pt>
    <dgm:pt modelId="{4AB8CC7E-669F-452C-94DB-1306DBFEF7C4}" type="sibTrans" cxnId="{EDBD670B-951C-4283-B58C-2E4C12AFBC45}">
      <dgm:prSet/>
      <dgm:spPr/>
      <dgm:t>
        <a:bodyPr/>
        <a:lstStyle/>
        <a:p>
          <a:endParaRPr lang="en-US"/>
        </a:p>
      </dgm:t>
    </dgm:pt>
    <dgm:pt modelId="{7CBC0E21-4D31-4EF5-B2FF-58B3B1AF4E7D}">
      <dgm:prSet/>
      <dgm:spPr/>
      <dgm:t>
        <a:bodyPr/>
        <a:lstStyle/>
        <a:p>
          <a:r>
            <a:rPr lang="es-ES"/>
            <a:t>La diferenciación se puede aplicar de manera iterativa, es decir, se puede repetir la operación de diferencia tantas veces como sea necesario hasta que se logre la estacionariedad deseada. La cantidad de veces que se realiza la diferenciación se denomina orden de diferenciación 𝑑.</a:t>
          </a:r>
          <a:endParaRPr lang="en-US"/>
        </a:p>
      </dgm:t>
    </dgm:pt>
    <dgm:pt modelId="{7EE5D9AC-EB8F-4325-8435-BD71144B6A1C}" type="parTrans" cxnId="{FD818E35-5D60-4A13-B4A4-2B6C76792BFB}">
      <dgm:prSet/>
      <dgm:spPr/>
      <dgm:t>
        <a:bodyPr/>
        <a:lstStyle/>
        <a:p>
          <a:endParaRPr lang="en-US"/>
        </a:p>
      </dgm:t>
    </dgm:pt>
    <dgm:pt modelId="{E5DD635A-4E2F-487D-BA79-590F12E15325}" type="sibTrans" cxnId="{FD818E35-5D60-4A13-B4A4-2B6C76792BFB}">
      <dgm:prSet/>
      <dgm:spPr/>
      <dgm:t>
        <a:bodyPr/>
        <a:lstStyle/>
        <a:p>
          <a:endParaRPr lang="en-US"/>
        </a:p>
      </dgm:t>
    </dgm:pt>
    <dgm:pt modelId="{96D92CA1-0B8B-4C9C-8C75-3DD1FCCE83E2}">
      <dgm:prSet/>
      <dgm:spPr/>
      <dgm:t>
        <a:bodyPr/>
        <a:lstStyle/>
        <a:p>
          <a:r>
            <a:rPr lang="es-ES"/>
            <a:t>Es importante tener en cuenta que la diferenciación no siempre es la solución óptima y que debe ser utilizada con precaución, ya que puede introducir variabilidad adicional en la serie de tiempo y puede resultar en una pérdida de información si se aplica de manera excesiva. Por esta razón, es útil realizar pruebas de diagnóstico para determinar el orden adecuado de diferenciación.</a:t>
          </a:r>
          <a:endParaRPr lang="en-US"/>
        </a:p>
      </dgm:t>
    </dgm:pt>
    <dgm:pt modelId="{6DE9006E-3CA7-4438-B566-6087C0D1F8FF}" type="parTrans" cxnId="{A4A7933E-FE60-4175-8C8F-32CE0C33C51D}">
      <dgm:prSet/>
      <dgm:spPr/>
      <dgm:t>
        <a:bodyPr/>
        <a:lstStyle/>
        <a:p>
          <a:endParaRPr lang="en-US"/>
        </a:p>
      </dgm:t>
    </dgm:pt>
    <dgm:pt modelId="{56F58641-96A7-4B2D-947D-AB5950974A50}" type="sibTrans" cxnId="{A4A7933E-FE60-4175-8C8F-32CE0C33C51D}">
      <dgm:prSet/>
      <dgm:spPr/>
      <dgm:t>
        <a:bodyPr/>
        <a:lstStyle/>
        <a:p>
          <a:endParaRPr lang="en-US"/>
        </a:p>
      </dgm:t>
    </dgm:pt>
    <dgm:pt modelId="{CA492E77-9BF5-48A0-A5A2-2B5FBF2C2ED4}" type="pres">
      <dgm:prSet presAssocID="{776A60B7-87CF-4B19-ABA2-5D6EEF20527E}" presName="root" presStyleCnt="0">
        <dgm:presLayoutVars>
          <dgm:dir/>
          <dgm:resizeHandles val="exact"/>
        </dgm:presLayoutVars>
      </dgm:prSet>
      <dgm:spPr/>
    </dgm:pt>
    <dgm:pt modelId="{EACBEB89-8BE6-49AF-82F3-38635FC0B6B6}" type="pres">
      <dgm:prSet presAssocID="{467BEC1A-40D3-4D20-B1B7-24EA0C8DA405}" presName="compNode" presStyleCnt="0"/>
      <dgm:spPr/>
    </dgm:pt>
    <dgm:pt modelId="{32D20712-1D3E-4BBD-862E-A3020582783F}" type="pres">
      <dgm:prSet presAssocID="{467BEC1A-40D3-4D20-B1B7-24EA0C8DA405}" presName="bgRect" presStyleLbl="bgShp" presStyleIdx="0" presStyleCnt="4"/>
      <dgm:spPr/>
    </dgm:pt>
    <dgm:pt modelId="{F7AA0681-F41B-43A5-BE42-104ABEEAD405}" type="pres">
      <dgm:prSet presAssocID="{467BEC1A-40D3-4D20-B1B7-24EA0C8DA40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dora"/>
        </a:ext>
      </dgm:extLst>
    </dgm:pt>
    <dgm:pt modelId="{84FF085C-CF37-4BF7-9C51-D3875558F3CD}" type="pres">
      <dgm:prSet presAssocID="{467BEC1A-40D3-4D20-B1B7-24EA0C8DA405}" presName="spaceRect" presStyleCnt="0"/>
      <dgm:spPr/>
    </dgm:pt>
    <dgm:pt modelId="{3F610D7C-E590-4069-A65B-E52D78F693E5}" type="pres">
      <dgm:prSet presAssocID="{467BEC1A-40D3-4D20-B1B7-24EA0C8DA405}" presName="parTx" presStyleLbl="revTx" presStyleIdx="0" presStyleCnt="4">
        <dgm:presLayoutVars>
          <dgm:chMax val="0"/>
          <dgm:chPref val="0"/>
        </dgm:presLayoutVars>
      </dgm:prSet>
      <dgm:spPr/>
    </dgm:pt>
    <dgm:pt modelId="{C0A65AF4-60D4-4A6F-B12E-35F7CF6EFEA7}" type="pres">
      <dgm:prSet presAssocID="{9CB8699D-38FF-493A-9A1F-BFB62F3A65F8}" presName="sibTrans" presStyleCnt="0"/>
      <dgm:spPr/>
    </dgm:pt>
    <dgm:pt modelId="{B8D689AF-C31E-4E09-BB34-989341CE8439}" type="pres">
      <dgm:prSet presAssocID="{0599E40A-FCC7-4AD6-9F48-D780541AE1CA}" presName="compNode" presStyleCnt="0"/>
      <dgm:spPr/>
    </dgm:pt>
    <dgm:pt modelId="{ADD85285-3957-42FF-8E7B-BD01864164F0}" type="pres">
      <dgm:prSet presAssocID="{0599E40A-FCC7-4AD6-9F48-D780541AE1CA}" presName="bgRect" presStyleLbl="bgShp" presStyleIdx="1" presStyleCnt="4"/>
      <dgm:spPr/>
    </dgm:pt>
    <dgm:pt modelId="{CA491C4C-33B2-4DE2-AF1C-9604EF8A621C}" type="pres">
      <dgm:prSet presAssocID="{0599E40A-FCC7-4AD6-9F48-D780541AE1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FEB9CF42-8FC0-465C-A82C-C1CC3C0FB292}" type="pres">
      <dgm:prSet presAssocID="{0599E40A-FCC7-4AD6-9F48-D780541AE1CA}" presName="spaceRect" presStyleCnt="0"/>
      <dgm:spPr/>
    </dgm:pt>
    <dgm:pt modelId="{646AE957-F77B-4A92-A2AE-829DFB9466C1}" type="pres">
      <dgm:prSet presAssocID="{0599E40A-FCC7-4AD6-9F48-D780541AE1CA}" presName="parTx" presStyleLbl="revTx" presStyleIdx="1" presStyleCnt="4">
        <dgm:presLayoutVars>
          <dgm:chMax val="0"/>
          <dgm:chPref val="0"/>
        </dgm:presLayoutVars>
      </dgm:prSet>
      <dgm:spPr/>
    </dgm:pt>
    <dgm:pt modelId="{3FF5F762-1A28-4EC2-A8D0-453AB0CD575A}" type="pres">
      <dgm:prSet presAssocID="{4AB8CC7E-669F-452C-94DB-1306DBFEF7C4}" presName="sibTrans" presStyleCnt="0"/>
      <dgm:spPr/>
    </dgm:pt>
    <dgm:pt modelId="{CE93000A-044F-4D96-8E62-8B00527BCBB0}" type="pres">
      <dgm:prSet presAssocID="{7CBC0E21-4D31-4EF5-B2FF-58B3B1AF4E7D}" presName="compNode" presStyleCnt="0"/>
      <dgm:spPr/>
    </dgm:pt>
    <dgm:pt modelId="{0987A4F7-0694-444F-BC23-BC43EB2C33FD}" type="pres">
      <dgm:prSet presAssocID="{7CBC0E21-4D31-4EF5-B2FF-58B3B1AF4E7D}" presName="bgRect" presStyleLbl="bgShp" presStyleIdx="2" presStyleCnt="4"/>
      <dgm:spPr/>
    </dgm:pt>
    <dgm:pt modelId="{28573D62-C7A6-41DD-8AA3-E1EFE8D94486}" type="pres">
      <dgm:prSet presAssocID="{7CBC0E21-4D31-4EF5-B2FF-58B3B1AF4E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clamation Mark"/>
        </a:ext>
      </dgm:extLst>
    </dgm:pt>
    <dgm:pt modelId="{4891F3C9-7483-450E-954E-734A6B96BB89}" type="pres">
      <dgm:prSet presAssocID="{7CBC0E21-4D31-4EF5-B2FF-58B3B1AF4E7D}" presName="spaceRect" presStyleCnt="0"/>
      <dgm:spPr/>
    </dgm:pt>
    <dgm:pt modelId="{B035899E-CFCB-4C25-9425-6990BD466FBD}" type="pres">
      <dgm:prSet presAssocID="{7CBC0E21-4D31-4EF5-B2FF-58B3B1AF4E7D}" presName="parTx" presStyleLbl="revTx" presStyleIdx="2" presStyleCnt="4">
        <dgm:presLayoutVars>
          <dgm:chMax val="0"/>
          <dgm:chPref val="0"/>
        </dgm:presLayoutVars>
      </dgm:prSet>
      <dgm:spPr/>
    </dgm:pt>
    <dgm:pt modelId="{2EC69D0C-179C-4658-A9D2-D49497255D3A}" type="pres">
      <dgm:prSet presAssocID="{E5DD635A-4E2F-487D-BA79-590F12E15325}" presName="sibTrans" presStyleCnt="0"/>
      <dgm:spPr/>
    </dgm:pt>
    <dgm:pt modelId="{4432A8D2-701F-4E82-B8E4-268F82899961}" type="pres">
      <dgm:prSet presAssocID="{96D92CA1-0B8B-4C9C-8C75-3DD1FCCE83E2}" presName="compNode" presStyleCnt="0"/>
      <dgm:spPr/>
    </dgm:pt>
    <dgm:pt modelId="{30E6F0C0-DBD7-400B-BD89-B2C883E2B5FC}" type="pres">
      <dgm:prSet presAssocID="{96D92CA1-0B8B-4C9C-8C75-3DD1FCCE83E2}" presName="bgRect" presStyleLbl="bgShp" presStyleIdx="3" presStyleCnt="4"/>
      <dgm:spPr/>
    </dgm:pt>
    <dgm:pt modelId="{1D2D8B98-D416-4C35-9FDE-2CC84536C21C}" type="pres">
      <dgm:prSet presAssocID="{96D92CA1-0B8B-4C9C-8C75-3DD1FCCE83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e"/>
        </a:ext>
      </dgm:extLst>
    </dgm:pt>
    <dgm:pt modelId="{C341259C-737C-44E8-BC16-73177CD42043}" type="pres">
      <dgm:prSet presAssocID="{96D92CA1-0B8B-4C9C-8C75-3DD1FCCE83E2}" presName="spaceRect" presStyleCnt="0"/>
      <dgm:spPr/>
    </dgm:pt>
    <dgm:pt modelId="{F37DA086-7F71-4AFF-AE9C-2D4537250B23}" type="pres">
      <dgm:prSet presAssocID="{96D92CA1-0B8B-4C9C-8C75-3DD1FCCE83E2}" presName="parTx" presStyleLbl="revTx" presStyleIdx="3" presStyleCnt="4">
        <dgm:presLayoutVars>
          <dgm:chMax val="0"/>
          <dgm:chPref val="0"/>
        </dgm:presLayoutVars>
      </dgm:prSet>
      <dgm:spPr/>
    </dgm:pt>
  </dgm:ptLst>
  <dgm:cxnLst>
    <dgm:cxn modelId="{EDBD670B-951C-4283-B58C-2E4C12AFBC45}" srcId="{776A60B7-87CF-4B19-ABA2-5D6EEF20527E}" destId="{0599E40A-FCC7-4AD6-9F48-D780541AE1CA}" srcOrd="1" destOrd="0" parTransId="{CB9E0104-9324-4710-A0D8-C6F097980519}" sibTransId="{4AB8CC7E-669F-452C-94DB-1306DBFEF7C4}"/>
    <dgm:cxn modelId="{FD818E35-5D60-4A13-B4A4-2B6C76792BFB}" srcId="{776A60B7-87CF-4B19-ABA2-5D6EEF20527E}" destId="{7CBC0E21-4D31-4EF5-B2FF-58B3B1AF4E7D}" srcOrd="2" destOrd="0" parTransId="{7EE5D9AC-EB8F-4325-8435-BD71144B6A1C}" sibTransId="{E5DD635A-4E2F-487D-BA79-590F12E15325}"/>
    <dgm:cxn modelId="{A4A7933E-FE60-4175-8C8F-32CE0C33C51D}" srcId="{776A60B7-87CF-4B19-ABA2-5D6EEF20527E}" destId="{96D92CA1-0B8B-4C9C-8C75-3DD1FCCE83E2}" srcOrd="3" destOrd="0" parTransId="{6DE9006E-3CA7-4438-B566-6087C0D1F8FF}" sibTransId="{56F58641-96A7-4B2D-947D-AB5950974A50}"/>
    <dgm:cxn modelId="{A5EA625E-3CD4-4E46-96BB-2CF82A345495}" type="presOf" srcId="{0599E40A-FCC7-4AD6-9F48-D780541AE1CA}" destId="{646AE957-F77B-4A92-A2AE-829DFB9466C1}" srcOrd="0" destOrd="0" presId="urn:microsoft.com/office/officeart/2018/2/layout/IconVerticalSolidList"/>
    <dgm:cxn modelId="{7E416351-CBD8-4F03-BFFB-F42DC2F43095}" type="presOf" srcId="{776A60B7-87CF-4B19-ABA2-5D6EEF20527E}" destId="{CA492E77-9BF5-48A0-A5A2-2B5FBF2C2ED4}" srcOrd="0" destOrd="0" presId="urn:microsoft.com/office/officeart/2018/2/layout/IconVerticalSolidList"/>
    <dgm:cxn modelId="{76D37788-7F25-4EA9-984F-8E46CE6805FB}" type="presOf" srcId="{467BEC1A-40D3-4D20-B1B7-24EA0C8DA405}" destId="{3F610D7C-E590-4069-A65B-E52D78F693E5}" srcOrd="0" destOrd="0" presId="urn:microsoft.com/office/officeart/2018/2/layout/IconVerticalSolidList"/>
    <dgm:cxn modelId="{2854C1A3-6FEB-44F4-BB39-CD85971B4131}" type="presOf" srcId="{7CBC0E21-4D31-4EF5-B2FF-58B3B1AF4E7D}" destId="{B035899E-CFCB-4C25-9425-6990BD466FBD}" srcOrd="0" destOrd="0" presId="urn:microsoft.com/office/officeart/2018/2/layout/IconVerticalSolidList"/>
    <dgm:cxn modelId="{8FF812C8-090C-4D4D-BF28-D9B4CBE1AE28}" srcId="{776A60B7-87CF-4B19-ABA2-5D6EEF20527E}" destId="{467BEC1A-40D3-4D20-B1B7-24EA0C8DA405}" srcOrd="0" destOrd="0" parTransId="{1F277533-0027-4974-A409-3D4ADEF8FEC6}" sibTransId="{9CB8699D-38FF-493A-9A1F-BFB62F3A65F8}"/>
    <dgm:cxn modelId="{417282DB-8459-49AF-8E16-DB0A81E07700}" type="presOf" srcId="{96D92CA1-0B8B-4C9C-8C75-3DD1FCCE83E2}" destId="{F37DA086-7F71-4AFF-AE9C-2D4537250B23}" srcOrd="0" destOrd="0" presId="urn:microsoft.com/office/officeart/2018/2/layout/IconVerticalSolidList"/>
    <dgm:cxn modelId="{EE5F1C09-EFD2-4F16-9B05-E518D34D87F7}" type="presParOf" srcId="{CA492E77-9BF5-48A0-A5A2-2B5FBF2C2ED4}" destId="{EACBEB89-8BE6-49AF-82F3-38635FC0B6B6}" srcOrd="0" destOrd="0" presId="urn:microsoft.com/office/officeart/2018/2/layout/IconVerticalSolidList"/>
    <dgm:cxn modelId="{0062E798-716C-4E27-83E7-F3D2E1E37863}" type="presParOf" srcId="{EACBEB89-8BE6-49AF-82F3-38635FC0B6B6}" destId="{32D20712-1D3E-4BBD-862E-A3020582783F}" srcOrd="0" destOrd="0" presId="urn:microsoft.com/office/officeart/2018/2/layout/IconVerticalSolidList"/>
    <dgm:cxn modelId="{C2FA29AB-5BB5-446B-B41D-738451C73BF7}" type="presParOf" srcId="{EACBEB89-8BE6-49AF-82F3-38635FC0B6B6}" destId="{F7AA0681-F41B-43A5-BE42-104ABEEAD405}" srcOrd="1" destOrd="0" presId="urn:microsoft.com/office/officeart/2018/2/layout/IconVerticalSolidList"/>
    <dgm:cxn modelId="{CCC10EC2-2CD8-4138-B825-CBB0E96D4412}" type="presParOf" srcId="{EACBEB89-8BE6-49AF-82F3-38635FC0B6B6}" destId="{84FF085C-CF37-4BF7-9C51-D3875558F3CD}" srcOrd="2" destOrd="0" presId="urn:microsoft.com/office/officeart/2018/2/layout/IconVerticalSolidList"/>
    <dgm:cxn modelId="{A19BBBCD-B495-4F14-8DF7-9E49C562B338}" type="presParOf" srcId="{EACBEB89-8BE6-49AF-82F3-38635FC0B6B6}" destId="{3F610D7C-E590-4069-A65B-E52D78F693E5}" srcOrd="3" destOrd="0" presId="urn:microsoft.com/office/officeart/2018/2/layout/IconVerticalSolidList"/>
    <dgm:cxn modelId="{2948D0FE-955C-4759-AE96-AE1ED783D11C}" type="presParOf" srcId="{CA492E77-9BF5-48A0-A5A2-2B5FBF2C2ED4}" destId="{C0A65AF4-60D4-4A6F-B12E-35F7CF6EFEA7}" srcOrd="1" destOrd="0" presId="urn:microsoft.com/office/officeart/2018/2/layout/IconVerticalSolidList"/>
    <dgm:cxn modelId="{FDFD0DFD-04BD-4474-A12A-30F8BAA7ED83}" type="presParOf" srcId="{CA492E77-9BF5-48A0-A5A2-2B5FBF2C2ED4}" destId="{B8D689AF-C31E-4E09-BB34-989341CE8439}" srcOrd="2" destOrd="0" presId="urn:microsoft.com/office/officeart/2018/2/layout/IconVerticalSolidList"/>
    <dgm:cxn modelId="{5AF2728D-554F-426F-AB05-7FCA56327738}" type="presParOf" srcId="{B8D689AF-C31E-4E09-BB34-989341CE8439}" destId="{ADD85285-3957-42FF-8E7B-BD01864164F0}" srcOrd="0" destOrd="0" presId="urn:microsoft.com/office/officeart/2018/2/layout/IconVerticalSolidList"/>
    <dgm:cxn modelId="{5213A555-0A58-4950-8298-B521C2C55F47}" type="presParOf" srcId="{B8D689AF-C31E-4E09-BB34-989341CE8439}" destId="{CA491C4C-33B2-4DE2-AF1C-9604EF8A621C}" srcOrd="1" destOrd="0" presId="urn:microsoft.com/office/officeart/2018/2/layout/IconVerticalSolidList"/>
    <dgm:cxn modelId="{281FC325-F977-4F78-B129-FE3124054C2B}" type="presParOf" srcId="{B8D689AF-C31E-4E09-BB34-989341CE8439}" destId="{FEB9CF42-8FC0-465C-A82C-C1CC3C0FB292}" srcOrd="2" destOrd="0" presId="urn:microsoft.com/office/officeart/2018/2/layout/IconVerticalSolidList"/>
    <dgm:cxn modelId="{55DFE9F3-DFB7-45C5-B7A5-2FDB16ABE0D8}" type="presParOf" srcId="{B8D689AF-C31E-4E09-BB34-989341CE8439}" destId="{646AE957-F77B-4A92-A2AE-829DFB9466C1}" srcOrd="3" destOrd="0" presId="urn:microsoft.com/office/officeart/2018/2/layout/IconVerticalSolidList"/>
    <dgm:cxn modelId="{83DB8367-2EB2-407E-B2C3-18D8DE9F5CF2}" type="presParOf" srcId="{CA492E77-9BF5-48A0-A5A2-2B5FBF2C2ED4}" destId="{3FF5F762-1A28-4EC2-A8D0-453AB0CD575A}" srcOrd="3" destOrd="0" presId="urn:microsoft.com/office/officeart/2018/2/layout/IconVerticalSolidList"/>
    <dgm:cxn modelId="{C9BEDFEE-AC41-411E-AB96-9BA945658686}" type="presParOf" srcId="{CA492E77-9BF5-48A0-A5A2-2B5FBF2C2ED4}" destId="{CE93000A-044F-4D96-8E62-8B00527BCBB0}" srcOrd="4" destOrd="0" presId="urn:microsoft.com/office/officeart/2018/2/layout/IconVerticalSolidList"/>
    <dgm:cxn modelId="{DF2C467E-5E65-40D2-A462-1524EBCBE018}" type="presParOf" srcId="{CE93000A-044F-4D96-8E62-8B00527BCBB0}" destId="{0987A4F7-0694-444F-BC23-BC43EB2C33FD}" srcOrd="0" destOrd="0" presId="urn:microsoft.com/office/officeart/2018/2/layout/IconVerticalSolidList"/>
    <dgm:cxn modelId="{4B6F7F26-9BAE-4C73-BAB6-1697F45A1FE9}" type="presParOf" srcId="{CE93000A-044F-4D96-8E62-8B00527BCBB0}" destId="{28573D62-C7A6-41DD-8AA3-E1EFE8D94486}" srcOrd="1" destOrd="0" presId="urn:microsoft.com/office/officeart/2018/2/layout/IconVerticalSolidList"/>
    <dgm:cxn modelId="{4CCCA13E-024C-4FB1-ACB8-FA2CDFDA5BA3}" type="presParOf" srcId="{CE93000A-044F-4D96-8E62-8B00527BCBB0}" destId="{4891F3C9-7483-450E-954E-734A6B96BB89}" srcOrd="2" destOrd="0" presId="urn:microsoft.com/office/officeart/2018/2/layout/IconVerticalSolidList"/>
    <dgm:cxn modelId="{60A41466-C066-4EC9-8860-B20B3C6DF178}" type="presParOf" srcId="{CE93000A-044F-4D96-8E62-8B00527BCBB0}" destId="{B035899E-CFCB-4C25-9425-6990BD466FBD}" srcOrd="3" destOrd="0" presId="urn:microsoft.com/office/officeart/2018/2/layout/IconVerticalSolidList"/>
    <dgm:cxn modelId="{E904C52F-6243-44CA-9D3D-2CA9C5DD8CF8}" type="presParOf" srcId="{CA492E77-9BF5-48A0-A5A2-2B5FBF2C2ED4}" destId="{2EC69D0C-179C-4658-A9D2-D49497255D3A}" srcOrd="5" destOrd="0" presId="urn:microsoft.com/office/officeart/2018/2/layout/IconVerticalSolidList"/>
    <dgm:cxn modelId="{CF8C0BE2-917A-411D-B450-CBFEB4584558}" type="presParOf" srcId="{CA492E77-9BF5-48A0-A5A2-2B5FBF2C2ED4}" destId="{4432A8D2-701F-4E82-B8E4-268F82899961}" srcOrd="6" destOrd="0" presId="urn:microsoft.com/office/officeart/2018/2/layout/IconVerticalSolidList"/>
    <dgm:cxn modelId="{EE649157-BC8D-4D84-BC8B-2E4353B4A161}" type="presParOf" srcId="{4432A8D2-701F-4E82-B8E4-268F82899961}" destId="{30E6F0C0-DBD7-400B-BD89-B2C883E2B5FC}" srcOrd="0" destOrd="0" presId="urn:microsoft.com/office/officeart/2018/2/layout/IconVerticalSolidList"/>
    <dgm:cxn modelId="{8E9AC469-E166-45FC-A5E9-06E0E47B4723}" type="presParOf" srcId="{4432A8D2-701F-4E82-B8E4-268F82899961}" destId="{1D2D8B98-D416-4C35-9FDE-2CC84536C21C}" srcOrd="1" destOrd="0" presId="urn:microsoft.com/office/officeart/2018/2/layout/IconVerticalSolidList"/>
    <dgm:cxn modelId="{6506E704-9630-4FB0-9FBD-E5D2EA43DCA6}" type="presParOf" srcId="{4432A8D2-701F-4E82-B8E4-268F82899961}" destId="{C341259C-737C-44E8-BC16-73177CD42043}" srcOrd="2" destOrd="0" presId="urn:microsoft.com/office/officeart/2018/2/layout/IconVerticalSolidList"/>
    <dgm:cxn modelId="{F5A8BD44-1169-4A9E-994A-D11D6E6C3B1D}" type="presParOf" srcId="{4432A8D2-701F-4E82-B8E4-268F82899961}" destId="{F37DA086-7F71-4AFF-AE9C-2D4537250B2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0F129C-7E25-4D4B-92CC-F871C56479CC}"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2646ACA2-B408-4218-8F85-48F277A57784}">
      <dgm:prSet custT="1"/>
      <dgm:spPr/>
      <dgm:t>
        <a:bodyPr/>
        <a:lstStyle/>
        <a:p>
          <a:pPr>
            <a:lnSpc>
              <a:spcPct val="100000"/>
            </a:lnSpc>
          </a:pPr>
          <a:r>
            <a:rPr lang="es-ES" sz="1400" dirty="0"/>
            <a:t>Las series de tiempo (time series) son conjuntos de datos que representan observaciones recopiladas secuencialmente a lo largo del tiempo. </a:t>
          </a:r>
          <a:endParaRPr lang="en-US" sz="1400" dirty="0"/>
        </a:p>
      </dgm:t>
    </dgm:pt>
    <dgm:pt modelId="{00E0542A-22CB-4592-8697-9E879E79CE89}" type="parTrans" cxnId="{6F794309-FF1B-4513-82A6-52F466D0C924}">
      <dgm:prSet/>
      <dgm:spPr/>
      <dgm:t>
        <a:bodyPr/>
        <a:lstStyle/>
        <a:p>
          <a:endParaRPr lang="en-US" sz="2400"/>
        </a:p>
      </dgm:t>
    </dgm:pt>
    <dgm:pt modelId="{41DA74B5-C57E-4E57-99B7-240137CDE465}" type="sibTrans" cxnId="{6F794309-FF1B-4513-82A6-52F466D0C924}">
      <dgm:prSet/>
      <dgm:spPr/>
      <dgm:t>
        <a:bodyPr/>
        <a:lstStyle/>
        <a:p>
          <a:endParaRPr lang="en-US" sz="2400"/>
        </a:p>
      </dgm:t>
    </dgm:pt>
    <dgm:pt modelId="{F6EF2F22-86DA-4EC3-AB6B-6D1CC159B4F2}">
      <dgm:prSet custT="1"/>
      <dgm:spPr/>
      <dgm:t>
        <a:bodyPr/>
        <a:lstStyle/>
        <a:p>
          <a:pPr>
            <a:lnSpc>
              <a:spcPct val="100000"/>
            </a:lnSpc>
          </a:pPr>
          <a:r>
            <a:rPr lang="es-ES" sz="1400"/>
            <a:t>Estos datos se utilizan para estudiar y analizar el comportamiento de una variable o fenómeno en función del tiempo. </a:t>
          </a:r>
          <a:endParaRPr lang="en-US" sz="1400"/>
        </a:p>
      </dgm:t>
    </dgm:pt>
    <dgm:pt modelId="{217C5A76-9BA9-4CCF-A39B-08D5BD704393}" type="parTrans" cxnId="{C3D347CA-9434-4F81-8B48-48BFBDEFFAC5}">
      <dgm:prSet/>
      <dgm:spPr/>
      <dgm:t>
        <a:bodyPr/>
        <a:lstStyle/>
        <a:p>
          <a:endParaRPr lang="en-US" sz="2400"/>
        </a:p>
      </dgm:t>
    </dgm:pt>
    <dgm:pt modelId="{481CAB48-ACC9-4994-9A58-0272B3FB7168}" type="sibTrans" cxnId="{C3D347CA-9434-4F81-8B48-48BFBDEFFAC5}">
      <dgm:prSet/>
      <dgm:spPr/>
      <dgm:t>
        <a:bodyPr/>
        <a:lstStyle/>
        <a:p>
          <a:endParaRPr lang="en-US" sz="2400"/>
        </a:p>
      </dgm:t>
    </dgm:pt>
    <dgm:pt modelId="{6A40F5FE-6B49-4057-ADB7-327A3DFCCC80}">
      <dgm:prSet custT="1"/>
      <dgm:spPr/>
      <dgm:t>
        <a:bodyPr/>
        <a:lstStyle/>
        <a:p>
          <a:pPr>
            <a:lnSpc>
              <a:spcPct val="100000"/>
            </a:lnSpc>
          </a:pPr>
          <a:r>
            <a:rPr lang="es-ES" sz="1400"/>
            <a:t>Las series de tiempo se encuentran en una amplia gama de campos, como la economía, las finanzas, la meteorología, la salud pública y más. </a:t>
          </a:r>
          <a:endParaRPr lang="en-US" sz="1400"/>
        </a:p>
      </dgm:t>
    </dgm:pt>
    <dgm:pt modelId="{AD06FF03-1F4B-440E-B5E8-17EA8C535BFF}" type="parTrans" cxnId="{06FCC12B-3E45-4E93-BD3D-921062E240D3}">
      <dgm:prSet/>
      <dgm:spPr/>
      <dgm:t>
        <a:bodyPr/>
        <a:lstStyle/>
        <a:p>
          <a:endParaRPr lang="en-US" sz="2400"/>
        </a:p>
      </dgm:t>
    </dgm:pt>
    <dgm:pt modelId="{61F2189E-918C-470F-8B5C-3E7F2AACF8D3}" type="sibTrans" cxnId="{06FCC12B-3E45-4E93-BD3D-921062E240D3}">
      <dgm:prSet/>
      <dgm:spPr/>
      <dgm:t>
        <a:bodyPr/>
        <a:lstStyle/>
        <a:p>
          <a:endParaRPr lang="en-US" sz="2400"/>
        </a:p>
      </dgm:t>
    </dgm:pt>
    <dgm:pt modelId="{7442CB10-6D31-449B-A6F6-DC10619685E2}">
      <dgm:prSet custT="1"/>
      <dgm:spPr/>
      <dgm:t>
        <a:bodyPr/>
        <a:lstStyle/>
        <a:p>
          <a:pPr>
            <a:lnSpc>
              <a:spcPct val="100000"/>
            </a:lnSpc>
          </a:pPr>
          <a:r>
            <a:rPr lang="es-ES" sz="1400" dirty="0"/>
            <a:t>Algunos ejemplos comunes de series de tiempo incluyen precios de acciones, temperatura, PIB, entre otros.</a:t>
          </a:r>
          <a:endParaRPr lang="en-US" sz="1400" dirty="0"/>
        </a:p>
      </dgm:t>
    </dgm:pt>
    <dgm:pt modelId="{8C2F726B-93ED-4A40-9DF7-D41A09ABF867}" type="parTrans" cxnId="{19CE088E-6BBD-4938-B611-3E47A9731B05}">
      <dgm:prSet/>
      <dgm:spPr/>
      <dgm:t>
        <a:bodyPr/>
        <a:lstStyle/>
        <a:p>
          <a:endParaRPr lang="en-US" sz="2400"/>
        </a:p>
      </dgm:t>
    </dgm:pt>
    <dgm:pt modelId="{781479A3-4991-4AC3-9DFA-587E5F0BFED0}" type="sibTrans" cxnId="{19CE088E-6BBD-4938-B611-3E47A9731B05}">
      <dgm:prSet/>
      <dgm:spPr/>
      <dgm:t>
        <a:bodyPr/>
        <a:lstStyle/>
        <a:p>
          <a:endParaRPr lang="en-US" sz="2400"/>
        </a:p>
      </dgm:t>
    </dgm:pt>
    <dgm:pt modelId="{380FB02E-3C9C-4963-A100-AAA6612CE9DA}" type="pres">
      <dgm:prSet presAssocID="{440F129C-7E25-4D4B-92CC-F871C56479CC}" presName="root" presStyleCnt="0">
        <dgm:presLayoutVars>
          <dgm:dir/>
          <dgm:resizeHandles val="exact"/>
        </dgm:presLayoutVars>
      </dgm:prSet>
      <dgm:spPr/>
    </dgm:pt>
    <dgm:pt modelId="{24A3F6DD-D94C-49AF-A286-56DB5E32FC4B}" type="pres">
      <dgm:prSet presAssocID="{2646ACA2-B408-4218-8F85-48F277A57784}" presName="compNode" presStyleCnt="0"/>
      <dgm:spPr/>
    </dgm:pt>
    <dgm:pt modelId="{EC962371-4DE3-49B8-A96E-50840DB979FD}" type="pres">
      <dgm:prSet presAssocID="{2646ACA2-B408-4218-8F85-48F277A577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onómetro"/>
        </a:ext>
      </dgm:extLst>
    </dgm:pt>
    <dgm:pt modelId="{45C4614F-1377-4327-A95C-D022EB59B4CE}" type="pres">
      <dgm:prSet presAssocID="{2646ACA2-B408-4218-8F85-48F277A57784}" presName="spaceRect" presStyleCnt="0"/>
      <dgm:spPr/>
    </dgm:pt>
    <dgm:pt modelId="{94506EC8-1840-48BF-B124-D9EB22F54798}" type="pres">
      <dgm:prSet presAssocID="{2646ACA2-B408-4218-8F85-48F277A57784}" presName="textRect" presStyleLbl="revTx" presStyleIdx="0" presStyleCnt="4">
        <dgm:presLayoutVars>
          <dgm:chMax val="1"/>
          <dgm:chPref val="1"/>
        </dgm:presLayoutVars>
      </dgm:prSet>
      <dgm:spPr/>
    </dgm:pt>
    <dgm:pt modelId="{DE0F5C99-566E-473B-A66F-086BD43281B9}" type="pres">
      <dgm:prSet presAssocID="{41DA74B5-C57E-4E57-99B7-240137CDE465}" presName="sibTrans" presStyleCnt="0"/>
      <dgm:spPr/>
    </dgm:pt>
    <dgm:pt modelId="{B28503ED-5691-4035-9DE6-563E972BDD08}" type="pres">
      <dgm:prSet presAssocID="{F6EF2F22-86DA-4EC3-AB6B-6D1CC159B4F2}" presName="compNode" presStyleCnt="0"/>
      <dgm:spPr/>
    </dgm:pt>
    <dgm:pt modelId="{E1E0B6BF-7564-4119-9ECB-368109404A6C}" type="pres">
      <dgm:prSet presAssocID="{F6EF2F22-86DA-4EC3-AB6B-6D1CC159B4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tadísticas"/>
        </a:ext>
      </dgm:extLst>
    </dgm:pt>
    <dgm:pt modelId="{BC0FD9AE-FAA3-4198-B5FC-4441D6D825C3}" type="pres">
      <dgm:prSet presAssocID="{F6EF2F22-86DA-4EC3-AB6B-6D1CC159B4F2}" presName="spaceRect" presStyleCnt="0"/>
      <dgm:spPr/>
    </dgm:pt>
    <dgm:pt modelId="{E046C9E7-2984-4AEF-9792-87922C8D81C6}" type="pres">
      <dgm:prSet presAssocID="{F6EF2F22-86DA-4EC3-AB6B-6D1CC159B4F2}" presName="textRect" presStyleLbl="revTx" presStyleIdx="1" presStyleCnt="4">
        <dgm:presLayoutVars>
          <dgm:chMax val="1"/>
          <dgm:chPref val="1"/>
        </dgm:presLayoutVars>
      </dgm:prSet>
      <dgm:spPr/>
    </dgm:pt>
    <dgm:pt modelId="{8F998025-B166-4FC0-9D07-1B81F46DD131}" type="pres">
      <dgm:prSet presAssocID="{481CAB48-ACC9-4994-9A58-0272B3FB7168}" presName="sibTrans" presStyleCnt="0"/>
      <dgm:spPr/>
    </dgm:pt>
    <dgm:pt modelId="{6A70ABA2-5B2F-4A5F-8F64-CCC283FBAFEF}" type="pres">
      <dgm:prSet presAssocID="{6A40F5FE-6B49-4057-ADB7-327A3DFCCC80}" presName="compNode" presStyleCnt="0"/>
      <dgm:spPr/>
    </dgm:pt>
    <dgm:pt modelId="{B262AC99-CF6B-4875-8D55-AB1F858691FD}" type="pres">
      <dgm:prSet presAssocID="{6A40F5FE-6B49-4057-ADB7-327A3DFCCC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lámpagos"/>
        </a:ext>
      </dgm:extLst>
    </dgm:pt>
    <dgm:pt modelId="{FB268105-1501-4146-A2D7-779AFE54B51D}" type="pres">
      <dgm:prSet presAssocID="{6A40F5FE-6B49-4057-ADB7-327A3DFCCC80}" presName="spaceRect" presStyleCnt="0"/>
      <dgm:spPr/>
    </dgm:pt>
    <dgm:pt modelId="{93BBB13C-16E0-4AE9-ACA5-28AC942F9E90}" type="pres">
      <dgm:prSet presAssocID="{6A40F5FE-6B49-4057-ADB7-327A3DFCCC80}" presName="textRect" presStyleLbl="revTx" presStyleIdx="2" presStyleCnt="4">
        <dgm:presLayoutVars>
          <dgm:chMax val="1"/>
          <dgm:chPref val="1"/>
        </dgm:presLayoutVars>
      </dgm:prSet>
      <dgm:spPr/>
    </dgm:pt>
    <dgm:pt modelId="{A4FF79FF-9D08-4301-88B1-5C809E1897FC}" type="pres">
      <dgm:prSet presAssocID="{61F2189E-918C-470F-8B5C-3E7F2AACF8D3}" presName="sibTrans" presStyleCnt="0"/>
      <dgm:spPr/>
    </dgm:pt>
    <dgm:pt modelId="{E2E3D7FA-7108-457F-9015-1044BF037529}" type="pres">
      <dgm:prSet presAssocID="{7442CB10-6D31-449B-A6F6-DC10619685E2}" presName="compNode" presStyleCnt="0"/>
      <dgm:spPr/>
    </dgm:pt>
    <dgm:pt modelId="{56CAE18D-78DC-4DE7-B0A0-A75DFB04912E}" type="pres">
      <dgm:prSet presAssocID="{7442CB10-6D31-449B-A6F6-DC10619685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1C5C5488-619E-423F-AC11-321C84650D62}" type="pres">
      <dgm:prSet presAssocID="{7442CB10-6D31-449B-A6F6-DC10619685E2}" presName="spaceRect" presStyleCnt="0"/>
      <dgm:spPr/>
    </dgm:pt>
    <dgm:pt modelId="{1238049E-F1F1-4261-8338-B750652B3574}" type="pres">
      <dgm:prSet presAssocID="{7442CB10-6D31-449B-A6F6-DC10619685E2}" presName="textRect" presStyleLbl="revTx" presStyleIdx="3" presStyleCnt="4">
        <dgm:presLayoutVars>
          <dgm:chMax val="1"/>
          <dgm:chPref val="1"/>
        </dgm:presLayoutVars>
      </dgm:prSet>
      <dgm:spPr/>
    </dgm:pt>
  </dgm:ptLst>
  <dgm:cxnLst>
    <dgm:cxn modelId="{6F794309-FF1B-4513-82A6-52F466D0C924}" srcId="{440F129C-7E25-4D4B-92CC-F871C56479CC}" destId="{2646ACA2-B408-4218-8F85-48F277A57784}" srcOrd="0" destOrd="0" parTransId="{00E0542A-22CB-4592-8697-9E879E79CE89}" sibTransId="{41DA74B5-C57E-4E57-99B7-240137CDE465}"/>
    <dgm:cxn modelId="{10AB9B1F-EBA2-4556-B8F9-50DB0DFE2197}" type="presOf" srcId="{7442CB10-6D31-449B-A6F6-DC10619685E2}" destId="{1238049E-F1F1-4261-8338-B750652B3574}" srcOrd="0" destOrd="0" presId="urn:microsoft.com/office/officeart/2018/2/layout/IconLabelList"/>
    <dgm:cxn modelId="{06FCC12B-3E45-4E93-BD3D-921062E240D3}" srcId="{440F129C-7E25-4D4B-92CC-F871C56479CC}" destId="{6A40F5FE-6B49-4057-ADB7-327A3DFCCC80}" srcOrd="2" destOrd="0" parTransId="{AD06FF03-1F4B-440E-B5E8-17EA8C535BFF}" sibTransId="{61F2189E-918C-470F-8B5C-3E7F2AACF8D3}"/>
    <dgm:cxn modelId="{C29E9D7A-309A-47C5-B153-77F60B6C1567}" type="presOf" srcId="{F6EF2F22-86DA-4EC3-AB6B-6D1CC159B4F2}" destId="{E046C9E7-2984-4AEF-9792-87922C8D81C6}" srcOrd="0" destOrd="0" presId="urn:microsoft.com/office/officeart/2018/2/layout/IconLabelList"/>
    <dgm:cxn modelId="{19CE088E-6BBD-4938-B611-3E47A9731B05}" srcId="{440F129C-7E25-4D4B-92CC-F871C56479CC}" destId="{7442CB10-6D31-449B-A6F6-DC10619685E2}" srcOrd="3" destOrd="0" parTransId="{8C2F726B-93ED-4A40-9DF7-D41A09ABF867}" sibTransId="{781479A3-4991-4AC3-9DFA-587E5F0BFED0}"/>
    <dgm:cxn modelId="{707C72B1-BA85-4ADA-9CBF-9748E8C111E4}" type="presOf" srcId="{2646ACA2-B408-4218-8F85-48F277A57784}" destId="{94506EC8-1840-48BF-B124-D9EB22F54798}" srcOrd="0" destOrd="0" presId="urn:microsoft.com/office/officeart/2018/2/layout/IconLabelList"/>
    <dgm:cxn modelId="{1CFCC1BC-9349-44B2-B257-CBD50BEC1F92}" type="presOf" srcId="{440F129C-7E25-4D4B-92CC-F871C56479CC}" destId="{380FB02E-3C9C-4963-A100-AAA6612CE9DA}" srcOrd="0" destOrd="0" presId="urn:microsoft.com/office/officeart/2018/2/layout/IconLabelList"/>
    <dgm:cxn modelId="{00174DC7-8E94-4E67-8F9F-FBD57C741CD6}" type="presOf" srcId="{6A40F5FE-6B49-4057-ADB7-327A3DFCCC80}" destId="{93BBB13C-16E0-4AE9-ACA5-28AC942F9E90}" srcOrd="0" destOrd="0" presId="urn:microsoft.com/office/officeart/2018/2/layout/IconLabelList"/>
    <dgm:cxn modelId="{C3D347CA-9434-4F81-8B48-48BFBDEFFAC5}" srcId="{440F129C-7E25-4D4B-92CC-F871C56479CC}" destId="{F6EF2F22-86DA-4EC3-AB6B-6D1CC159B4F2}" srcOrd="1" destOrd="0" parTransId="{217C5A76-9BA9-4CCF-A39B-08D5BD704393}" sibTransId="{481CAB48-ACC9-4994-9A58-0272B3FB7168}"/>
    <dgm:cxn modelId="{6C6F55AB-2B91-4803-91E2-358D27D1DEAD}" type="presParOf" srcId="{380FB02E-3C9C-4963-A100-AAA6612CE9DA}" destId="{24A3F6DD-D94C-49AF-A286-56DB5E32FC4B}" srcOrd="0" destOrd="0" presId="urn:microsoft.com/office/officeart/2018/2/layout/IconLabelList"/>
    <dgm:cxn modelId="{130D2504-BBEA-4A3C-A01A-E1A8B5D192F4}" type="presParOf" srcId="{24A3F6DD-D94C-49AF-A286-56DB5E32FC4B}" destId="{EC962371-4DE3-49B8-A96E-50840DB979FD}" srcOrd="0" destOrd="0" presId="urn:microsoft.com/office/officeart/2018/2/layout/IconLabelList"/>
    <dgm:cxn modelId="{8485F546-DF09-4693-8269-3FB435B1F5BC}" type="presParOf" srcId="{24A3F6DD-D94C-49AF-A286-56DB5E32FC4B}" destId="{45C4614F-1377-4327-A95C-D022EB59B4CE}" srcOrd="1" destOrd="0" presId="urn:microsoft.com/office/officeart/2018/2/layout/IconLabelList"/>
    <dgm:cxn modelId="{35F4E897-BB69-4D10-9681-9989FE99EC02}" type="presParOf" srcId="{24A3F6DD-D94C-49AF-A286-56DB5E32FC4B}" destId="{94506EC8-1840-48BF-B124-D9EB22F54798}" srcOrd="2" destOrd="0" presId="urn:microsoft.com/office/officeart/2018/2/layout/IconLabelList"/>
    <dgm:cxn modelId="{7D294568-5D7E-49E8-9C4E-28B9820FA70E}" type="presParOf" srcId="{380FB02E-3C9C-4963-A100-AAA6612CE9DA}" destId="{DE0F5C99-566E-473B-A66F-086BD43281B9}" srcOrd="1" destOrd="0" presId="urn:microsoft.com/office/officeart/2018/2/layout/IconLabelList"/>
    <dgm:cxn modelId="{ABE205D8-EA3E-4201-A7DD-9CBCD29E3D3B}" type="presParOf" srcId="{380FB02E-3C9C-4963-A100-AAA6612CE9DA}" destId="{B28503ED-5691-4035-9DE6-563E972BDD08}" srcOrd="2" destOrd="0" presId="urn:microsoft.com/office/officeart/2018/2/layout/IconLabelList"/>
    <dgm:cxn modelId="{90D9BE42-58E5-4093-A80E-E6235D8DA3A8}" type="presParOf" srcId="{B28503ED-5691-4035-9DE6-563E972BDD08}" destId="{E1E0B6BF-7564-4119-9ECB-368109404A6C}" srcOrd="0" destOrd="0" presId="urn:microsoft.com/office/officeart/2018/2/layout/IconLabelList"/>
    <dgm:cxn modelId="{41F0B403-508F-439B-8553-09FF76029A23}" type="presParOf" srcId="{B28503ED-5691-4035-9DE6-563E972BDD08}" destId="{BC0FD9AE-FAA3-4198-B5FC-4441D6D825C3}" srcOrd="1" destOrd="0" presId="urn:microsoft.com/office/officeart/2018/2/layout/IconLabelList"/>
    <dgm:cxn modelId="{8E59ED5E-A166-4C82-A6B6-614324F6BF35}" type="presParOf" srcId="{B28503ED-5691-4035-9DE6-563E972BDD08}" destId="{E046C9E7-2984-4AEF-9792-87922C8D81C6}" srcOrd="2" destOrd="0" presId="urn:microsoft.com/office/officeart/2018/2/layout/IconLabelList"/>
    <dgm:cxn modelId="{7A6B950C-E234-4E58-BAD8-3C5E800F6B21}" type="presParOf" srcId="{380FB02E-3C9C-4963-A100-AAA6612CE9DA}" destId="{8F998025-B166-4FC0-9D07-1B81F46DD131}" srcOrd="3" destOrd="0" presId="urn:microsoft.com/office/officeart/2018/2/layout/IconLabelList"/>
    <dgm:cxn modelId="{053B9953-6614-4E93-919F-E433254B9C15}" type="presParOf" srcId="{380FB02E-3C9C-4963-A100-AAA6612CE9DA}" destId="{6A70ABA2-5B2F-4A5F-8F64-CCC283FBAFEF}" srcOrd="4" destOrd="0" presId="urn:microsoft.com/office/officeart/2018/2/layout/IconLabelList"/>
    <dgm:cxn modelId="{44316A9B-3493-4E0C-A2EA-3068276D0052}" type="presParOf" srcId="{6A70ABA2-5B2F-4A5F-8F64-CCC283FBAFEF}" destId="{B262AC99-CF6B-4875-8D55-AB1F858691FD}" srcOrd="0" destOrd="0" presId="urn:microsoft.com/office/officeart/2018/2/layout/IconLabelList"/>
    <dgm:cxn modelId="{D29A8C07-FFA5-44B7-95C4-5FAB58D82F2D}" type="presParOf" srcId="{6A70ABA2-5B2F-4A5F-8F64-CCC283FBAFEF}" destId="{FB268105-1501-4146-A2D7-779AFE54B51D}" srcOrd="1" destOrd="0" presId="urn:microsoft.com/office/officeart/2018/2/layout/IconLabelList"/>
    <dgm:cxn modelId="{EFD819DD-061C-4DD2-978E-E6D05B5B31A3}" type="presParOf" srcId="{6A70ABA2-5B2F-4A5F-8F64-CCC283FBAFEF}" destId="{93BBB13C-16E0-4AE9-ACA5-28AC942F9E90}" srcOrd="2" destOrd="0" presId="urn:microsoft.com/office/officeart/2018/2/layout/IconLabelList"/>
    <dgm:cxn modelId="{9EFC7B34-DA76-4307-8085-0C40B2E9D680}" type="presParOf" srcId="{380FB02E-3C9C-4963-A100-AAA6612CE9DA}" destId="{A4FF79FF-9D08-4301-88B1-5C809E1897FC}" srcOrd="5" destOrd="0" presId="urn:microsoft.com/office/officeart/2018/2/layout/IconLabelList"/>
    <dgm:cxn modelId="{06B7E580-0C2D-49B8-B50B-DB0EED33A552}" type="presParOf" srcId="{380FB02E-3C9C-4963-A100-AAA6612CE9DA}" destId="{E2E3D7FA-7108-457F-9015-1044BF037529}" srcOrd="6" destOrd="0" presId="urn:microsoft.com/office/officeart/2018/2/layout/IconLabelList"/>
    <dgm:cxn modelId="{8E6F7557-35BF-4507-B784-68C77104C5D4}" type="presParOf" srcId="{E2E3D7FA-7108-457F-9015-1044BF037529}" destId="{56CAE18D-78DC-4DE7-B0A0-A75DFB04912E}" srcOrd="0" destOrd="0" presId="urn:microsoft.com/office/officeart/2018/2/layout/IconLabelList"/>
    <dgm:cxn modelId="{69B8CB84-D594-46D9-9AC1-F2975DB1D951}" type="presParOf" srcId="{E2E3D7FA-7108-457F-9015-1044BF037529}" destId="{1C5C5488-619E-423F-AC11-321C84650D62}" srcOrd="1" destOrd="0" presId="urn:microsoft.com/office/officeart/2018/2/layout/IconLabelList"/>
    <dgm:cxn modelId="{67125257-5BB9-4B16-A1AE-AC9856BCA0A0}" type="presParOf" srcId="{E2E3D7FA-7108-457F-9015-1044BF037529}" destId="{1238049E-F1F1-4261-8338-B750652B357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53A6D1-2571-4740-8A7F-1022A9CA6FE8}"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1F0BEF62-2A25-479E-A468-42703D3E2D89}">
      <dgm:prSet/>
      <dgm:spPr/>
      <dgm:t>
        <a:bodyPr/>
        <a:lstStyle/>
        <a:p>
          <a:pPr>
            <a:lnSpc>
              <a:spcPct val="100000"/>
            </a:lnSpc>
          </a:pPr>
          <a:r>
            <a:rPr lang="es-ES"/>
            <a:t>Las series de tiempo son fundamentales para comprender y predecir el comportamiento futuro de un fenómeno.</a:t>
          </a:r>
          <a:endParaRPr lang="en-US"/>
        </a:p>
      </dgm:t>
    </dgm:pt>
    <dgm:pt modelId="{77B6D6D3-8BE6-455C-A9AE-1C8FFDAFBB60}" type="parTrans" cxnId="{E3C6168C-3EE5-4DBB-8330-E7668694CDBB}">
      <dgm:prSet/>
      <dgm:spPr/>
      <dgm:t>
        <a:bodyPr/>
        <a:lstStyle/>
        <a:p>
          <a:endParaRPr lang="en-US"/>
        </a:p>
      </dgm:t>
    </dgm:pt>
    <dgm:pt modelId="{B7E2311A-0DC2-4A47-A82E-5BBA006D8570}" type="sibTrans" cxnId="{E3C6168C-3EE5-4DBB-8330-E7668694CDBB}">
      <dgm:prSet/>
      <dgm:spPr/>
      <dgm:t>
        <a:bodyPr/>
        <a:lstStyle/>
        <a:p>
          <a:endParaRPr lang="en-US"/>
        </a:p>
      </dgm:t>
    </dgm:pt>
    <dgm:pt modelId="{7AAFED96-0386-4920-A942-518D6CEAE887}">
      <dgm:prSet/>
      <dgm:spPr/>
      <dgm:t>
        <a:bodyPr/>
        <a:lstStyle/>
        <a:p>
          <a:pPr>
            <a:lnSpc>
              <a:spcPct val="100000"/>
            </a:lnSpc>
          </a:pPr>
          <a:r>
            <a:rPr lang="es-ES"/>
            <a:t>Se utilizan en pronósticos y planificación en diversos campos, como la economía, la gestión empresarial, la meteorología y la ingeniería.</a:t>
          </a:r>
          <a:endParaRPr lang="en-US"/>
        </a:p>
      </dgm:t>
    </dgm:pt>
    <dgm:pt modelId="{31384EA2-B5BC-41C5-A218-B63EB407E77E}" type="parTrans" cxnId="{47EC498B-935A-4278-826E-33BE366BC518}">
      <dgm:prSet/>
      <dgm:spPr/>
      <dgm:t>
        <a:bodyPr/>
        <a:lstStyle/>
        <a:p>
          <a:endParaRPr lang="en-US"/>
        </a:p>
      </dgm:t>
    </dgm:pt>
    <dgm:pt modelId="{0104E499-184F-48D4-9987-CC0B77BAB93F}" type="sibTrans" cxnId="{47EC498B-935A-4278-826E-33BE366BC518}">
      <dgm:prSet/>
      <dgm:spPr/>
      <dgm:t>
        <a:bodyPr/>
        <a:lstStyle/>
        <a:p>
          <a:endParaRPr lang="en-US"/>
        </a:p>
      </dgm:t>
    </dgm:pt>
    <dgm:pt modelId="{E7CE8021-8F84-4D4E-A73F-B99A6CFB0DA0}">
      <dgm:prSet/>
      <dgm:spPr/>
      <dgm:t>
        <a:bodyPr/>
        <a:lstStyle/>
        <a:p>
          <a:pPr>
            <a:lnSpc>
              <a:spcPct val="100000"/>
            </a:lnSpc>
          </a:pPr>
          <a:r>
            <a:rPr lang="es-ES"/>
            <a:t>Ayudan a identificar patrones, tendencias y cambios en el tiempo, lo que puede ser útil para la toma de decisiones informadas.</a:t>
          </a:r>
          <a:endParaRPr lang="en-US"/>
        </a:p>
      </dgm:t>
    </dgm:pt>
    <dgm:pt modelId="{A0E874C7-1087-419D-B7F2-7253A25AAB79}" type="parTrans" cxnId="{FB350241-D116-4FD9-BEA5-84D50364C559}">
      <dgm:prSet/>
      <dgm:spPr/>
      <dgm:t>
        <a:bodyPr/>
        <a:lstStyle/>
        <a:p>
          <a:endParaRPr lang="en-US"/>
        </a:p>
      </dgm:t>
    </dgm:pt>
    <dgm:pt modelId="{53F03113-3442-4DE2-A921-A2DAC15DA794}" type="sibTrans" cxnId="{FB350241-D116-4FD9-BEA5-84D50364C559}">
      <dgm:prSet/>
      <dgm:spPr/>
      <dgm:t>
        <a:bodyPr/>
        <a:lstStyle/>
        <a:p>
          <a:endParaRPr lang="en-US"/>
        </a:p>
      </dgm:t>
    </dgm:pt>
    <dgm:pt modelId="{8F323B57-52ED-4880-A65B-42F3F2DCA10F}" type="pres">
      <dgm:prSet presAssocID="{D853A6D1-2571-4740-8A7F-1022A9CA6FE8}" presName="root" presStyleCnt="0">
        <dgm:presLayoutVars>
          <dgm:dir/>
          <dgm:resizeHandles val="exact"/>
        </dgm:presLayoutVars>
      </dgm:prSet>
      <dgm:spPr/>
    </dgm:pt>
    <dgm:pt modelId="{73B7622C-79B9-4C81-B162-5BE50F538811}" type="pres">
      <dgm:prSet presAssocID="{1F0BEF62-2A25-479E-A468-42703D3E2D89}" presName="compNode" presStyleCnt="0"/>
      <dgm:spPr/>
    </dgm:pt>
    <dgm:pt modelId="{E1A1277E-ED5C-4332-B70D-D6EC5AA7B189}" type="pres">
      <dgm:prSet presAssocID="{1F0BEF62-2A25-479E-A468-42703D3E2D89}" presName="bgRect" presStyleLbl="bgShp" presStyleIdx="0" presStyleCnt="3"/>
      <dgm:spPr/>
    </dgm:pt>
    <dgm:pt modelId="{58BF057C-7A38-4B49-A0E3-A3AE1176AA85}" type="pres">
      <dgm:prSet presAssocID="{1F0BEF62-2A25-479E-A468-42703D3E2D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359D462-0678-4948-A9FC-443C163DA1A3}" type="pres">
      <dgm:prSet presAssocID="{1F0BEF62-2A25-479E-A468-42703D3E2D89}" presName="spaceRect" presStyleCnt="0"/>
      <dgm:spPr/>
    </dgm:pt>
    <dgm:pt modelId="{74D0CDFD-126F-4EF7-B349-4703CE087D24}" type="pres">
      <dgm:prSet presAssocID="{1F0BEF62-2A25-479E-A468-42703D3E2D89}" presName="parTx" presStyleLbl="revTx" presStyleIdx="0" presStyleCnt="3">
        <dgm:presLayoutVars>
          <dgm:chMax val="0"/>
          <dgm:chPref val="0"/>
        </dgm:presLayoutVars>
      </dgm:prSet>
      <dgm:spPr/>
    </dgm:pt>
    <dgm:pt modelId="{A9068210-66EA-4F5E-A364-CED3A4E1B8B3}" type="pres">
      <dgm:prSet presAssocID="{B7E2311A-0DC2-4A47-A82E-5BBA006D8570}" presName="sibTrans" presStyleCnt="0"/>
      <dgm:spPr/>
    </dgm:pt>
    <dgm:pt modelId="{A7799246-0D69-454B-837A-25BC27954F62}" type="pres">
      <dgm:prSet presAssocID="{7AAFED96-0386-4920-A942-518D6CEAE887}" presName="compNode" presStyleCnt="0"/>
      <dgm:spPr/>
    </dgm:pt>
    <dgm:pt modelId="{56AA7284-C20C-4E8B-96BC-EEAE2172EA3F}" type="pres">
      <dgm:prSet presAssocID="{7AAFED96-0386-4920-A942-518D6CEAE887}" presName="bgRect" presStyleLbl="bgShp" presStyleIdx="1" presStyleCnt="3"/>
      <dgm:spPr/>
    </dgm:pt>
    <dgm:pt modelId="{B3FD5275-C8A1-4B1C-B1D6-10E0A4860F4F}" type="pres">
      <dgm:prSet presAssocID="{7AAFED96-0386-4920-A942-518D6CEAE8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das"/>
        </a:ext>
      </dgm:extLst>
    </dgm:pt>
    <dgm:pt modelId="{7385B733-A4DF-4C6D-8155-585AD377916A}" type="pres">
      <dgm:prSet presAssocID="{7AAFED96-0386-4920-A942-518D6CEAE887}" presName="spaceRect" presStyleCnt="0"/>
      <dgm:spPr/>
    </dgm:pt>
    <dgm:pt modelId="{EE3E68F2-4313-4A3D-A59E-0AAD37D32D2D}" type="pres">
      <dgm:prSet presAssocID="{7AAFED96-0386-4920-A942-518D6CEAE887}" presName="parTx" presStyleLbl="revTx" presStyleIdx="1" presStyleCnt="3">
        <dgm:presLayoutVars>
          <dgm:chMax val="0"/>
          <dgm:chPref val="0"/>
        </dgm:presLayoutVars>
      </dgm:prSet>
      <dgm:spPr/>
    </dgm:pt>
    <dgm:pt modelId="{43329326-1D69-4067-A94B-FC547F0B8927}" type="pres">
      <dgm:prSet presAssocID="{0104E499-184F-48D4-9987-CC0B77BAB93F}" presName="sibTrans" presStyleCnt="0"/>
      <dgm:spPr/>
    </dgm:pt>
    <dgm:pt modelId="{E604CA0A-889C-4546-B6EA-B9059575EC22}" type="pres">
      <dgm:prSet presAssocID="{E7CE8021-8F84-4D4E-A73F-B99A6CFB0DA0}" presName="compNode" presStyleCnt="0"/>
      <dgm:spPr/>
    </dgm:pt>
    <dgm:pt modelId="{51853280-32CA-4F3E-92B2-1B5D8D3F0265}" type="pres">
      <dgm:prSet presAssocID="{E7CE8021-8F84-4D4E-A73F-B99A6CFB0DA0}" presName="bgRect" presStyleLbl="bgShp" presStyleIdx="2" presStyleCnt="3"/>
      <dgm:spPr/>
    </dgm:pt>
    <dgm:pt modelId="{5DEE2EB2-F9FE-4748-9B48-7643508AC76B}" type="pres">
      <dgm:prSet presAssocID="{E7CE8021-8F84-4D4E-A73F-B99A6CFB0D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A508C604-78C4-4651-A3B4-CD15B5BA01F5}" type="pres">
      <dgm:prSet presAssocID="{E7CE8021-8F84-4D4E-A73F-B99A6CFB0DA0}" presName="spaceRect" presStyleCnt="0"/>
      <dgm:spPr/>
    </dgm:pt>
    <dgm:pt modelId="{1E6890AA-3C6D-4378-B73C-97C5BC80ED0B}" type="pres">
      <dgm:prSet presAssocID="{E7CE8021-8F84-4D4E-A73F-B99A6CFB0DA0}" presName="parTx" presStyleLbl="revTx" presStyleIdx="2" presStyleCnt="3">
        <dgm:presLayoutVars>
          <dgm:chMax val="0"/>
          <dgm:chPref val="0"/>
        </dgm:presLayoutVars>
      </dgm:prSet>
      <dgm:spPr/>
    </dgm:pt>
  </dgm:ptLst>
  <dgm:cxnLst>
    <dgm:cxn modelId="{DAC48808-15AA-45E2-8F73-4A6E155C54FC}" type="presOf" srcId="{D853A6D1-2571-4740-8A7F-1022A9CA6FE8}" destId="{8F323B57-52ED-4880-A65B-42F3F2DCA10F}" srcOrd="0" destOrd="0" presId="urn:microsoft.com/office/officeart/2018/2/layout/IconVerticalSolidList"/>
    <dgm:cxn modelId="{FB350241-D116-4FD9-BEA5-84D50364C559}" srcId="{D853A6D1-2571-4740-8A7F-1022A9CA6FE8}" destId="{E7CE8021-8F84-4D4E-A73F-B99A6CFB0DA0}" srcOrd="2" destOrd="0" parTransId="{A0E874C7-1087-419D-B7F2-7253A25AAB79}" sibTransId="{53F03113-3442-4DE2-A921-A2DAC15DA794}"/>
    <dgm:cxn modelId="{47EC498B-935A-4278-826E-33BE366BC518}" srcId="{D853A6D1-2571-4740-8A7F-1022A9CA6FE8}" destId="{7AAFED96-0386-4920-A942-518D6CEAE887}" srcOrd="1" destOrd="0" parTransId="{31384EA2-B5BC-41C5-A218-B63EB407E77E}" sibTransId="{0104E499-184F-48D4-9987-CC0B77BAB93F}"/>
    <dgm:cxn modelId="{03994E8B-B4A5-4FB6-B593-6E23DF7A563A}" type="presOf" srcId="{E7CE8021-8F84-4D4E-A73F-B99A6CFB0DA0}" destId="{1E6890AA-3C6D-4378-B73C-97C5BC80ED0B}" srcOrd="0" destOrd="0" presId="urn:microsoft.com/office/officeart/2018/2/layout/IconVerticalSolidList"/>
    <dgm:cxn modelId="{E3C6168C-3EE5-4DBB-8330-E7668694CDBB}" srcId="{D853A6D1-2571-4740-8A7F-1022A9CA6FE8}" destId="{1F0BEF62-2A25-479E-A468-42703D3E2D89}" srcOrd="0" destOrd="0" parTransId="{77B6D6D3-8BE6-455C-A9AE-1C8FFDAFBB60}" sibTransId="{B7E2311A-0DC2-4A47-A82E-5BBA006D8570}"/>
    <dgm:cxn modelId="{C58366DF-DA00-4F65-B37B-037AD7446487}" type="presOf" srcId="{1F0BEF62-2A25-479E-A468-42703D3E2D89}" destId="{74D0CDFD-126F-4EF7-B349-4703CE087D24}" srcOrd="0" destOrd="0" presId="urn:microsoft.com/office/officeart/2018/2/layout/IconVerticalSolidList"/>
    <dgm:cxn modelId="{97C7B3EA-3D2A-46EA-BCCA-5E5076D1AC74}" type="presOf" srcId="{7AAFED96-0386-4920-A942-518D6CEAE887}" destId="{EE3E68F2-4313-4A3D-A59E-0AAD37D32D2D}" srcOrd="0" destOrd="0" presId="urn:microsoft.com/office/officeart/2018/2/layout/IconVerticalSolidList"/>
    <dgm:cxn modelId="{590FDDCC-DF4C-4891-9996-106C3630F148}" type="presParOf" srcId="{8F323B57-52ED-4880-A65B-42F3F2DCA10F}" destId="{73B7622C-79B9-4C81-B162-5BE50F538811}" srcOrd="0" destOrd="0" presId="urn:microsoft.com/office/officeart/2018/2/layout/IconVerticalSolidList"/>
    <dgm:cxn modelId="{E0E4C2D9-B326-4822-A4CC-45D8089321E5}" type="presParOf" srcId="{73B7622C-79B9-4C81-B162-5BE50F538811}" destId="{E1A1277E-ED5C-4332-B70D-D6EC5AA7B189}" srcOrd="0" destOrd="0" presId="urn:microsoft.com/office/officeart/2018/2/layout/IconVerticalSolidList"/>
    <dgm:cxn modelId="{0CCFB24A-6B48-4B6C-89BB-9692347FC02A}" type="presParOf" srcId="{73B7622C-79B9-4C81-B162-5BE50F538811}" destId="{58BF057C-7A38-4B49-A0E3-A3AE1176AA85}" srcOrd="1" destOrd="0" presId="urn:microsoft.com/office/officeart/2018/2/layout/IconVerticalSolidList"/>
    <dgm:cxn modelId="{57833F26-1C3A-42B3-8776-171801EF67AB}" type="presParOf" srcId="{73B7622C-79B9-4C81-B162-5BE50F538811}" destId="{7359D462-0678-4948-A9FC-443C163DA1A3}" srcOrd="2" destOrd="0" presId="urn:microsoft.com/office/officeart/2018/2/layout/IconVerticalSolidList"/>
    <dgm:cxn modelId="{D28BB270-69AD-4720-98EB-A8D17F0F60D9}" type="presParOf" srcId="{73B7622C-79B9-4C81-B162-5BE50F538811}" destId="{74D0CDFD-126F-4EF7-B349-4703CE087D24}" srcOrd="3" destOrd="0" presId="urn:microsoft.com/office/officeart/2018/2/layout/IconVerticalSolidList"/>
    <dgm:cxn modelId="{77C1BC1D-3BD2-4100-9D70-28354F890ABA}" type="presParOf" srcId="{8F323B57-52ED-4880-A65B-42F3F2DCA10F}" destId="{A9068210-66EA-4F5E-A364-CED3A4E1B8B3}" srcOrd="1" destOrd="0" presId="urn:microsoft.com/office/officeart/2018/2/layout/IconVerticalSolidList"/>
    <dgm:cxn modelId="{585A369D-735A-4B88-A547-A23B0F439F10}" type="presParOf" srcId="{8F323B57-52ED-4880-A65B-42F3F2DCA10F}" destId="{A7799246-0D69-454B-837A-25BC27954F62}" srcOrd="2" destOrd="0" presId="urn:microsoft.com/office/officeart/2018/2/layout/IconVerticalSolidList"/>
    <dgm:cxn modelId="{0BB772F1-3EA9-495B-B43B-3910A30E4632}" type="presParOf" srcId="{A7799246-0D69-454B-837A-25BC27954F62}" destId="{56AA7284-C20C-4E8B-96BC-EEAE2172EA3F}" srcOrd="0" destOrd="0" presId="urn:microsoft.com/office/officeart/2018/2/layout/IconVerticalSolidList"/>
    <dgm:cxn modelId="{33097874-C8A2-449D-9164-4F63994E995B}" type="presParOf" srcId="{A7799246-0D69-454B-837A-25BC27954F62}" destId="{B3FD5275-C8A1-4B1C-B1D6-10E0A4860F4F}" srcOrd="1" destOrd="0" presId="urn:microsoft.com/office/officeart/2018/2/layout/IconVerticalSolidList"/>
    <dgm:cxn modelId="{159240C4-4AA6-4C3C-BED5-F9A03BE97385}" type="presParOf" srcId="{A7799246-0D69-454B-837A-25BC27954F62}" destId="{7385B733-A4DF-4C6D-8155-585AD377916A}" srcOrd="2" destOrd="0" presId="urn:microsoft.com/office/officeart/2018/2/layout/IconVerticalSolidList"/>
    <dgm:cxn modelId="{33DD8D39-EE66-473C-9867-D9C4C97A8CA0}" type="presParOf" srcId="{A7799246-0D69-454B-837A-25BC27954F62}" destId="{EE3E68F2-4313-4A3D-A59E-0AAD37D32D2D}" srcOrd="3" destOrd="0" presId="urn:microsoft.com/office/officeart/2018/2/layout/IconVerticalSolidList"/>
    <dgm:cxn modelId="{8E7AEBBA-CCE7-4835-9EC5-231B96E98AA3}" type="presParOf" srcId="{8F323B57-52ED-4880-A65B-42F3F2DCA10F}" destId="{43329326-1D69-4067-A94B-FC547F0B8927}" srcOrd="3" destOrd="0" presId="urn:microsoft.com/office/officeart/2018/2/layout/IconVerticalSolidList"/>
    <dgm:cxn modelId="{2E990C08-C462-4877-A30E-DA24C65AF415}" type="presParOf" srcId="{8F323B57-52ED-4880-A65B-42F3F2DCA10F}" destId="{E604CA0A-889C-4546-B6EA-B9059575EC22}" srcOrd="4" destOrd="0" presId="urn:microsoft.com/office/officeart/2018/2/layout/IconVerticalSolidList"/>
    <dgm:cxn modelId="{3C35AA30-4EA7-4475-860C-7C14C573F1BF}" type="presParOf" srcId="{E604CA0A-889C-4546-B6EA-B9059575EC22}" destId="{51853280-32CA-4F3E-92B2-1B5D8D3F0265}" srcOrd="0" destOrd="0" presId="urn:microsoft.com/office/officeart/2018/2/layout/IconVerticalSolidList"/>
    <dgm:cxn modelId="{4A331ABE-2670-4BC5-AF93-C3D93E80BE3E}" type="presParOf" srcId="{E604CA0A-889C-4546-B6EA-B9059575EC22}" destId="{5DEE2EB2-F9FE-4748-9B48-7643508AC76B}" srcOrd="1" destOrd="0" presId="urn:microsoft.com/office/officeart/2018/2/layout/IconVerticalSolidList"/>
    <dgm:cxn modelId="{9A1885D0-94AD-458C-B0F6-674A38F8CE28}" type="presParOf" srcId="{E604CA0A-889C-4546-B6EA-B9059575EC22}" destId="{A508C604-78C4-4651-A3B4-CD15B5BA01F5}" srcOrd="2" destOrd="0" presId="urn:microsoft.com/office/officeart/2018/2/layout/IconVerticalSolidList"/>
    <dgm:cxn modelId="{80A5C1EF-CDDC-43B0-AA37-39A28B19352B}" type="presParOf" srcId="{E604CA0A-889C-4546-B6EA-B9059575EC22}" destId="{1E6890AA-3C6D-4378-B73C-97C5BC80ED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D9336F-6BE3-421B-9148-E68584726872}" type="doc">
      <dgm:prSet loTypeId="urn:microsoft.com/office/officeart/2005/8/layout/hierarchy1" loCatId="hierarchy" qsTypeId="urn:microsoft.com/office/officeart/2005/8/quickstyle/simple2" qsCatId="simple" csTypeId="urn:microsoft.com/office/officeart/2005/8/colors/colorful4" csCatId="colorful"/>
      <dgm:spPr/>
      <dgm:t>
        <a:bodyPr/>
        <a:lstStyle/>
        <a:p>
          <a:endParaRPr lang="en-US"/>
        </a:p>
      </dgm:t>
    </dgm:pt>
    <dgm:pt modelId="{4D367194-7432-471C-AD05-AAA9DC7BCB35}">
      <dgm:prSet/>
      <dgm:spPr/>
      <dgm:t>
        <a:bodyPr/>
        <a:lstStyle/>
        <a:p>
          <a:r>
            <a:rPr lang="es-ES" dirty="0"/>
            <a:t>Para los datos transversales las observaciones se recopilan en un solo punto en el tiempo para múltiples entidades, en cambio, las series de tiempo involucran observaciones secuenciales a lo largo del tiempo para una sola entidad.</a:t>
          </a:r>
          <a:endParaRPr lang="en-US" dirty="0"/>
        </a:p>
      </dgm:t>
    </dgm:pt>
    <dgm:pt modelId="{8A0CDDE2-1622-4CBF-85B9-0FB7583D1F29}" type="parTrans" cxnId="{CAB28B35-6CAE-4A6C-8FE6-822872D42473}">
      <dgm:prSet/>
      <dgm:spPr/>
      <dgm:t>
        <a:bodyPr/>
        <a:lstStyle/>
        <a:p>
          <a:endParaRPr lang="en-US"/>
        </a:p>
      </dgm:t>
    </dgm:pt>
    <dgm:pt modelId="{787C3FF7-2E28-4E76-B3C8-A57C5F62079E}" type="sibTrans" cxnId="{CAB28B35-6CAE-4A6C-8FE6-822872D42473}">
      <dgm:prSet/>
      <dgm:spPr/>
      <dgm:t>
        <a:bodyPr/>
        <a:lstStyle/>
        <a:p>
          <a:endParaRPr lang="en-US"/>
        </a:p>
      </dgm:t>
    </dgm:pt>
    <dgm:pt modelId="{F00A598F-9ED5-4DCE-9E06-AD29FFD7DC17}">
      <dgm:prSet/>
      <dgm:spPr/>
      <dgm:t>
        <a:bodyPr/>
        <a:lstStyle/>
        <a:p>
          <a:r>
            <a:rPr lang="es-ES"/>
            <a:t>Mientras que los datos de sección cruzada pueden analizarse mediante técnicas como la regresión lineal, las series de tiempo requieren métodos específicos para modelar la dependencia temporal y las estructuras de autocorrelación.</a:t>
          </a:r>
          <a:endParaRPr lang="en-US"/>
        </a:p>
      </dgm:t>
    </dgm:pt>
    <dgm:pt modelId="{29C5368C-8DB7-4174-AFB8-E4EE043CB256}" type="parTrans" cxnId="{E503F82A-B488-4C63-9F0A-1959C95EB1C5}">
      <dgm:prSet/>
      <dgm:spPr/>
      <dgm:t>
        <a:bodyPr/>
        <a:lstStyle/>
        <a:p>
          <a:endParaRPr lang="en-US"/>
        </a:p>
      </dgm:t>
    </dgm:pt>
    <dgm:pt modelId="{1D3600C0-D532-47A4-B1CA-6D82B5111C26}" type="sibTrans" cxnId="{E503F82A-B488-4C63-9F0A-1959C95EB1C5}">
      <dgm:prSet/>
      <dgm:spPr/>
      <dgm:t>
        <a:bodyPr/>
        <a:lstStyle/>
        <a:p>
          <a:endParaRPr lang="en-US"/>
        </a:p>
      </dgm:t>
    </dgm:pt>
    <dgm:pt modelId="{DA1AEA46-A57B-42B2-AD53-94E2122D9CEB}" type="pres">
      <dgm:prSet presAssocID="{6DD9336F-6BE3-421B-9148-E68584726872}" presName="hierChild1" presStyleCnt="0">
        <dgm:presLayoutVars>
          <dgm:chPref val="1"/>
          <dgm:dir/>
          <dgm:animOne val="branch"/>
          <dgm:animLvl val="lvl"/>
          <dgm:resizeHandles/>
        </dgm:presLayoutVars>
      </dgm:prSet>
      <dgm:spPr/>
    </dgm:pt>
    <dgm:pt modelId="{4DF43DEE-BCFC-4E56-B041-1ABD03639424}" type="pres">
      <dgm:prSet presAssocID="{4D367194-7432-471C-AD05-AAA9DC7BCB35}" presName="hierRoot1" presStyleCnt="0"/>
      <dgm:spPr/>
    </dgm:pt>
    <dgm:pt modelId="{18517022-9BF7-4BCF-8988-39B0DE578B27}" type="pres">
      <dgm:prSet presAssocID="{4D367194-7432-471C-AD05-AAA9DC7BCB35}" presName="composite" presStyleCnt="0"/>
      <dgm:spPr/>
    </dgm:pt>
    <dgm:pt modelId="{51432708-DAD5-49A1-B810-6471B1DC952E}" type="pres">
      <dgm:prSet presAssocID="{4D367194-7432-471C-AD05-AAA9DC7BCB35}" presName="background" presStyleLbl="node0" presStyleIdx="0" presStyleCnt="2"/>
      <dgm:spPr/>
    </dgm:pt>
    <dgm:pt modelId="{7F0CFD03-ED87-4E8F-BE11-73C4882595B2}" type="pres">
      <dgm:prSet presAssocID="{4D367194-7432-471C-AD05-AAA9DC7BCB35}" presName="text" presStyleLbl="fgAcc0" presStyleIdx="0" presStyleCnt="2">
        <dgm:presLayoutVars>
          <dgm:chPref val="3"/>
        </dgm:presLayoutVars>
      </dgm:prSet>
      <dgm:spPr/>
    </dgm:pt>
    <dgm:pt modelId="{886AC208-CD86-4255-A994-1BEB7B61139D}" type="pres">
      <dgm:prSet presAssocID="{4D367194-7432-471C-AD05-AAA9DC7BCB35}" presName="hierChild2" presStyleCnt="0"/>
      <dgm:spPr/>
    </dgm:pt>
    <dgm:pt modelId="{B6251FD3-003F-4A46-B678-9F19DE4335EA}" type="pres">
      <dgm:prSet presAssocID="{F00A598F-9ED5-4DCE-9E06-AD29FFD7DC17}" presName="hierRoot1" presStyleCnt="0"/>
      <dgm:spPr/>
    </dgm:pt>
    <dgm:pt modelId="{131B2293-65B3-40ED-B1A6-CD4EF15BBE3F}" type="pres">
      <dgm:prSet presAssocID="{F00A598F-9ED5-4DCE-9E06-AD29FFD7DC17}" presName="composite" presStyleCnt="0"/>
      <dgm:spPr/>
    </dgm:pt>
    <dgm:pt modelId="{77D3D6E9-EA04-48C1-BEA1-A78733C4C4A7}" type="pres">
      <dgm:prSet presAssocID="{F00A598F-9ED5-4DCE-9E06-AD29FFD7DC17}" presName="background" presStyleLbl="node0" presStyleIdx="1" presStyleCnt="2"/>
      <dgm:spPr/>
    </dgm:pt>
    <dgm:pt modelId="{D8F97699-C42F-4CE4-9A93-CDF9CF225CE4}" type="pres">
      <dgm:prSet presAssocID="{F00A598F-9ED5-4DCE-9E06-AD29FFD7DC17}" presName="text" presStyleLbl="fgAcc0" presStyleIdx="1" presStyleCnt="2">
        <dgm:presLayoutVars>
          <dgm:chPref val="3"/>
        </dgm:presLayoutVars>
      </dgm:prSet>
      <dgm:spPr/>
    </dgm:pt>
    <dgm:pt modelId="{6C53EE50-3D46-4130-9ECF-2C9A23BE2540}" type="pres">
      <dgm:prSet presAssocID="{F00A598F-9ED5-4DCE-9E06-AD29FFD7DC17}" presName="hierChild2" presStyleCnt="0"/>
      <dgm:spPr/>
    </dgm:pt>
  </dgm:ptLst>
  <dgm:cxnLst>
    <dgm:cxn modelId="{DF6E4217-0E28-4F1C-9420-A7D4A8C2600D}" type="presOf" srcId="{F00A598F-9ED5-4DCE-9E06-AD29FFD7DC17}" destId="{D8F97699-C42F-4CE4-9A93-CDF9CF225CE4}" srcOrd="0" destOrd="0" presId="urn:microsoft.com/office/officeart/2005/8/layout/hierarchy1"/>
    <dgm:cxn modelId="{E503F82A-B488-4C63-9F0A-1959C95EB1C5}" srcId="{6DD9336F-6BE3-421B-9148-E68584726872}" destId="{F00A598F-9ED5-4DCE-9E06-AD29FFD7DC17}" srcOrd="1" destOrd="0" parTransId="{29C5368C-8DB7-4174-AFB8-E4EE043CB256}" sibTransId="{1D3600C0-D532-47A4-B1CA-6D82B5111C26}"/>
    <dgm:cxn modelId="{CAB28B35-6CAE-4A6C-8FE6-822872D42473}" srcId="{6DD9336F-6BE3-421B-9148-E68584726872}" destId="{4D367194-7432-471C-AD05-AAA9DC7BCB35}" srcOrd="0" destOrd="0" parTransId="{8A0CDDE2-1622-4CBF-85B9-0FB7583D1F29}" sibTransId="{787C3FF7-2E28-4E76-B3C8-A57C5F62079E}"/>
    <dgm:cxn modelId="{3BD1F89B-C11D-4F9A-A76F-AB66215951F9}" type="presOf" srcId="{6DD9336F-6BE3-421B-9148-E68584726872}" destId="{DA1AEA46-A57B-42B2-AD53-94E2122D9CEB}" srcOrd="0" destOrd="0" presId="urn:microsoft.com/office/officeart/2005/8/layout/hierarchy1"/>
    <dgm:cxn modelId="{E89656A5-08C0-4C7B-80C3-1B04D62974C2}" type="presOf" srcId="{4D367194-7432-471C-AD05-AAA9DC7BCB35}" destId="{7F0CFD03-ED87-4E8F-BE11-73C4882595B2}" srcOrd="0" destOrd="0" presId="urn:microsoft.com/office/officeart/2005/8/layout/hierarchy1"/>
    <dgm:cxn modelId="{95ECE336-64D5-4272-BF07-6AD646F23AC3}" type="presParOf" srcId="{DA1AEA46-A57B-42B2-AD53-94E2122D9CEB}" destId="{4DF43DEE-BCFC-4E56-B041-1ABD03639424}" srcOrd="0" destOrd="0" presId="urn:microsoft.com/office/officeart/2005/8/layout/hierarchy1"/>
    <dgm:cxn modelId="{BD5B4714-8302-486F-9B59-68039616DD88}" type="presParOf" srcId="{4DF43DEE-BCFC-4E56-B041-1ABD03639424}" destId="{18517022-9BF7-4BCF-8988-39B0DE578B27}" srcOrd="0" destOrd="0" presId="urn:microsoft.com/office/officeart/2005/8/layout/hierarchy1"/>
    <dgm:cxn modelId="{F5FA05DD-01E0-49D6-A2E6-162231C393DE}" type="presParOf" srcId="{18517022-9BF7-4BCF-8988-39B0DE578B27}" destId="{51432708-DAD5-49A1-B810-6471B1DC952E}" srcOrd="0" destOrd="0" presId="urn:microsoft.com/office/officeart/2005/8/layout/hierarchy1"/>
    <dgm:cxn modelId="{3D5ABBF6-A30E-472D-9A96-FC95CD10470F}" type="presParOf" srcId="{18517022-9BF7-4BCF-8988-39B0DE578B27}" destId="{7F0CFD03-ED87-4E8F-BE11-73C4882595B2}" srcOrd="1" destOrd="0" presId="urn:microsoft.com/office/officeart/2005/8/layout/hierarchy1"/>
    <dgm:cxn modelId="{4393941C-7C6A-41EC-93F1-3DFA54C616F3}" type="presParOf" srcId="{4DF43DEE-BCFC-4E56-B041-1ABD03639424}" destId="{886AC208-CD86-4255-A994-1BEB7B61139D}" srcOrd="1" destOrd="0" presId="urn:microsoft.com/office/officeart/2005/8/layout/hierarchy1"/>
    <dgm:cxn modelId="{1ABB9515-9123-4E6F-9C56-7CC61FA952DB}" type="presParOf" srcId="{DA1AEA46-A57B-42B2-AD53-94E2122D9CEB}" destId="{B6251FD3-003F-4A46-B678-9F19DE4335EA}" srcOrd="1" destOrd="0" presId="urn:microsoft.com/office/officeart/2005/8/layout/hierarchy1"/>
    <dgm:cxn modelId="{417289BC-6F87-475E-A65D-1B579E3CBEAC}" type="presParOf" srcId="{B6251FD3-003F-4A46-B678-9F19DE4335EA}" destId="{131B2293-65B3-40ED-B1A6-CD4EF15BBE3F}" srcOrd="0" destOrd="0" presId="urn:microsoft.com/office/officeart/2005/8/layout/hierarchy1"/>
    <dgm:cxn modelId="{F943A5B4-3A00-483B-B153-6A481CBB034C}" type="presParOf" srcId="{131B2293-65B3-40ED-B1A6-CD4EF15BBE3F}" destId="{77D3D6E9-EA04-48C1-BEA1-A78733C4C4A7}" srcOrd="0" destOrd="0" presId="urn:microsoft.com/office/officeart/2005/8/layout/hierarchy1"/>
    <dgm:cxn modelId="{45B8F582-D611-4E38-8BF6-E108D6015190}" type="presParOf" srcId="{131B2293-65B3-40ED-B1A6-CD4EF15BBE3F}" destId="{D8F97699-C42F-4CE4-9A93-CDF9CF225CE4}" srcOrd="1" destOrd="0" presId="urn:microsoft.com/office/officeart/2005/8/layout/hierarchy1"/>
    <dgm:cxn modelId="{1C6F41B3-AE5B-4789-8569-9F9D41F62DE8}" type="presParOf" srcId="{B6251FD3-003F-4A46-B678-9F19DE4335EA}" destId="{6C53EE50-3D46-4130-9ECF-2C9A23BE254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7D470B-0C4F-425D-A2EC-F7E00C6F5ED5}"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75DD6EA4-B97E-44BF-B515-BBF5A57C99B3}">
      <dgm:prSet custT="1"/>
      <dgm:spPr/>
      <dgm:t>
        <a:bodyPr/>
        <a:lstStyle/>
        <a:p>
          <a:pPr>
            <a:lnSpc>
              <a:spcPct val="100000"/>
            </a:lnSpc>
            <a:defRPr cap="all"/>
          </a:pPr>
          <a:r>
            <a:rPr lang="es-ES" sz="2800">
              <a:solidFill>
                <a:schemeClr val="bg1"/>
              </a:solidFill>
            </a:rPr>
            <a:t>Componentes de una Serie de Tiempo</a:t>
          </a:r>
          <a:endParaRPr lang="en-US" sz="2800">
            <a:solidFill>
              <a:schemeClr val="bg1"/>
            </a:solidFill>
          </a:endParaRPr>
        </a:p>
      </dgm:t>
    </dgm:pt>
    <dgm:pt modelId="{65C4AE39-59A4-4738-8C23-BF1B23616749}" type="parTrans" cxnId="{038EB467-710C-484A-AAA5-AB781C6DEA1D}">
      <dgm:prSet/>
      <dgm:spPr/>
      <dgm:t>
        <a:bodyPr/>
        <a:lstStyle/>
        <a:p>
          <a:endParaRPr lang="en-US" sz="2000">
            <a:solidFill>
              <a:schemeClr val="bg1"/>
            </a:solidFill>
          </a:endParaRPr>
        </a:p>
      </dgm:t>
    </dgm:pt>
    <dgm:pt modelId="{55F61A69-9AD3-41C8-A655-863D2DC8F5CF}" type="sibTrans" cxnId="{038EB467-710C-484A-AAA5-AB781C6DEA1D}">
      <dgm:prSet/>
      <dgm:spPr/>
      <dgm:t>
        <a:bodyPr/>
        <a:lstStyle/>
        <a:p>
          <a:endParaRPr lang="en-US" sz="2000">
            <a:solidFill>
              <a:schemeClr val="bg1"/>
            </a:solidFill>
          </a:endParaRPr>
        </a:p>
      </dgm:t>
    </dgm:pt>
    <dgm:pt modelId="{84A4494B-40F0-4685-BDD4-421C1C952662}" type="pres">
      <dgm:prSet presAssocID="{317D470B-0C4F-425D-A2EC-F7E00C6F5ED5}" presName="root" presStyleCnt="0">
        <dgm:presLayoutVars>
          <dgm:dir/>
          <dgm:resizeHandles val="exact"/>
        </dgm:presLayoutVars>
      </dgm:prSet>
      <dgm:spPr/>
    </dgm:pt>
    <dgm:pt modelId="{2F2F343C-A057-45C5-9E1C-63EB40013572}" type="pres">
      <dgm:prSet presAssocID="{75DD6EA4-B97E-44BF-B515-BBF5A57C99B3}" presName="compNode" presStyleCnt="0"/>
      <dgm:spPr/>
    </dgm:pt>
    <dgm:pt modelId="{68671F4D-C157-419F-996B-F52BE96FF32F}" type="pres">
      <dgm:prSet presAssocID="{75DD6EA4-B97E-44BF-B515-BBF5A57C99B3}" presName="iconBgRect" presStyleLbl="bgShp" presStyleIdx="0" presStyleCnt="1"/>
      <dgm:spPr>
        <a:solidFill>
          <a:schemeClr val="accent4"/>
        </a:solidFill>
      </dgm:spPr>
    </dgm:pt>
    <dgm:pt modelId="{A7FB46B6-BFC6-4823-9628-FFF494D97CE9}" type="pres">
      <dgm:prSet presAssocID="{75DD6EA4-B97E-44BF-B515-BBF5A57C99B3}" presName="iconRect" presStyleLbl="node1" presStyleIdx="0" presStyleCnt="1" custLinFactNeighborY="-809"/>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endencia al alza con relleno sólido"/>
        </a:ext>
      </dgm:extLst>
    </dgm:pt>
    <dgm:pt modelId="{40CDCD6D-8177-4B41-87F7-320AD368E14D}" type="pres">
      <dgm:prSet presAssocID="{75DD6EA4-B97E-44BF-B515-BBF5A57C99B3}" presName="spaceRect" presStyleCnt="0"/>
      <dgm:spPr/>
    </dgm:pt>
    <dgm:pt modelId="{83E77CCA-CC9D-45C7-993E-A66481869B53}" type="pres">
      <dgm:prSet presAssocID="{75DD6EA4-B97E-44BF-B515-BBF5A57C99B3}" presName="textRect" presStyleLbl="revTx" presStyleIdx="0" presStyleCnt="1">
        <dgm:presLayoutVars>
          <dgm:chMax val="1"/>
          <dgm:chPref val="1"/>
        </dgm:presLayoutVars>
      </dgm:prSet>
      <dgm:spPr/>
    </dgm:pt>
  </dgm:ptLst>
  <dgm:cxnLst>
    <dgm:cxn modelId="{038EB467-710C-484A-AAA5-AB781C6DEA1D}" srcId="{317D470B-0C4F-425D-A2EC-F7E00C6F5ED5}" destId="{75DD6EA4-B97E-44BF-B515-BBF5A57C99B3}" srcOrd="0" destOrd="0" parTransId="{65C4AE39-59A4-4738-8C23-BF1B23616749}" sibTransId="{55F61A69-9AD3-41C8-A655-863D2DC8F5CF}"/>
    <dgm:cxn modelId="{E4EAE8C5-5E38-4263-BC15-F921E8F9E638}" type="presOf" srcId="{75DD6EA4-B97E-44BF-B515-BBF5A57C99B3}" destId="{83E77CCA-CC9D-45C7-993E-A66481869B53}" srcOrd="0" destOrd="0" presId="urn:microsoft.com/office/officeart/2018/5/layout/IconCircleLabelList"/>
    <dgm:cxn modelId="{296464DC-1639-499A-8EEB-70C46D70FE58}" type="presOf" srcId="{317D470B-0C4F-425D-A2EC-F7E00C6F5ED5}" destId="{84A4494B-40F0-4685-BDD4-421C1C952662}" srcOrd="0" destOrd="0" presId="urn:microsoft.com/office/officeart/2018/5/layout/IconCircleLabelList"/>
    <dgm:cxn modelId="{253E5D3D-A11B-4AB7-91F5-B7631EDE9AB4}" type="presParOf" srcId="{84A4494B-40F0-4685-BDD4-421C1C952662}" destId="{2F2F343C-A057-45C5-9E1C-63EB40013572}" srcOrd="0" destOrd="0" presId="urn:microsoft.com/office/officeart/2018/5/layout/IconCircleLabelList"/>
    <dgm:cxn modelId="{B03BC9B9-B3A7-469C-A1D8-BF4B5E5DF9D4}" type="presParOf" srcId="{2F2F343C-A057-45C5-9E1C-63EB40013572}" destId="{68671F4D-C157-419F-996B-F52BE96FF32F}" srcOrd="0" destOrd="0" presId="urn:microsoft.com/office/officeart/2018/5/layout/IconCircleLabelList"/>
    <dgm:cxn modelId="{C479953A-ED41-477B-AC3C-04C6202D83C9}" type="presParOf" srcId="{2F2F343C-A057-45C5-9E1C-63EB40013572}" destId="{A7FB46B6-BFC6-4823-9628-FFF494D97CE9}" srcOrd="1" destOrd="0" presId="urn:microsoft.com/office/officeart/2018/5/layout/IconCircleLabelList"/>
    <dgm:cxn modelId="{C9518605-5155-42DC-AD0B-1EBAF88CBF26}" type="presParOf" srcId="{2F2F343C-A057-45C5-9E1C-63EB40013572}" destId="{40CDCD6D-8177-4B41-87F7-320AD368E14D}" srcOrd="2" destOrd="0" presId="urn:microsoft.com/office/officeart/2018/5/layout/IconCircleLabelList"/>
    <dgm:cxn modelId="{724B771A-CAA2-4749-A383-3CBD545976FC}" type="presParOf" srcId="{2F2F343C-A057-45C5-9E1C-63EB40013572}" destId="{83E77CCA-CC9D-45C7-993E-A66481869B53}"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7D470B-0C4F-425D-A2EC-F7E00C6F5ED5}"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548C85EA-A9F8-43AE-BC9D-85019C8B3FD2}">
      <dgm:prSet custT="1"/>
      <dgm:spPr/>
      <dgm:t>
        <a:bodyPr/>
        <a:lstStyle/>
        <a:p>
          <a:pPr>
            <a:lnSpc>
              <a:spcPct val="100000"/>
            </a:lnSpc>
            <a:defRPr cap="all"/>
          </a:pPr>
          <a:r>
            <a:rPr lang="es-ES" sz="2800">
              <a:solidFill>
                <a:schemeClr val="bg1"/>
              </a:solidFill>
            </a:rPr>
            <a:t>Análisis Exploratorio</a:t>
          </a:r>
          <a:endParaRPr lang="en-US" sz="2800">
            <a:solidFill>
              <a:schemeClr val="bg1"/>
            </a:solidFill>
          </a:endParaRPr>
        </a:p>
      </dgm:t>
    </dgm:pt>
    <dgm:pt modelId="{EC27FC12-29B2-40B2-BA9E-DB035553B70B}" type="parTrans" cxnId="{7AC3140A-8637-4465-AEF6-0C260D12BFD5}">
      <dgm:prSet/>
      <dgm:spPr/>
      <dgm:t>
        <a:bodyPr/>
        <a:lstStyle/>
        <a:p>
          <a:endParaRPr lang="en-US" sz="2000">
            <a:solidFill>
              <a:schemeClr val="bg1"/>
            </a:solidFill>
          </a:endParaRPr>
        </a:p>
      </dgm:t>
    </dgm:pt>
    <dgm:pt modelId="{FE59ABF9-79A6-44EF-B7ED-7EBC9C1AE41E}" type="sibTrans" cxnId="{7AC3140A-8637-4465-AEF6-0C260D12BFD5}">
      <dgm:prSet/>
      <dgm:spPr/>
      <dgm:t>
        <a:bodyPr/>
        <a:lstStyle/>
        <a:p>
          <a:endParaRPr lang="en-US" sz="2000">
            <a:solidFill>
              <a:schemeClr val="bg1"/>
            </a:solidFill>
          </a:endParaRPr>
        </a:p>
      </dgm:t>
    </dgm:pt>
    <dgm:pt modelId="{84A4494B-40F0-4685-BDD4-421C1C952662}" type="pres">
      <dgm:prSet presAssocID="{317D470B-0C4F-425D-A2EC-F7E00C6F5ED5}" presName="root" presStyleCnt="0">
        <dgm:presLayoutVars>
          <dgm:dir/>
          <dgm:resizeHandles val="exact"/>
        </dgm:presLayoutVars>
      </dgm:prSet>
      <dgm:spPr/>
    </dgm:pt>
    <dgm:pt modelId="{19489FF7-37E8-49CA-93C6-2290363B2456}" type="pres">
      <dgm:prSet presAssocID="{548C85EA-A9F8-43AE-BC9D-85019C8B3FD2}" presName="compNode" presStyleCnt="0"/>
      <dgm:spPr/>
    </dgm:pt>
    <dgm:pt modelId="{01096F5E-044A-4CEE-B70D-2DE7F09B4D3D}" type="pres">
      <dgm:prSet presAssocID="{548C85EA-A9F8-43AE-BC9D-85019C8B3FD2}" presName="iconBgRect" presStyleLbl="bgShp" presStyleIdx="0" presStyleCnt="1"/>
      <dgm:spPr>
        <a:solidFill>
          <a:schemeClr val="accent2"/>
        </a:solidFill>
      </dgm:spPr>
    </dgm:pt>
    <dgm:pt modelId="{1DB30337-8AC8-4809-BDD4-77DC0B7BE4AD}" type="pres">
      <dgm:prSet presAssocID="{548C85EA-A9F8-43AE-BC9D-85019C8B3FD2}"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upa con relleno sólido"/>
        </a:ext>
      </dgm:extLst>
    </dgm:pt>
    <dgm:pt modelId="{685C1B30-E22C-4D58-B104-3016DADF5A62}" type="pres">
      <dgm:prSet presAssocID="{548C85EA-A9F8-43AE-BC9D-85019C8B3FD2}" presName="spaceRect" presStyleCnt="0"/>
      <dgm:spPr/>
    </dgm:pt>
    <dgm:pt modelId="{E40F3C40-E222-450B-8E7E-4346F595263E}" type="pres">
      <dgm:prSet presAssocID="{548C85EA-A9F8-43AE-BC9D-85019C8B3FD2}" presName="textRect" presStyleLbl="revTx" presStyleIdx="0" presStyleCnt="1">
        <dgm:presLayoutVars>
          <dgm:chMax val="1"/>
          <dgm:chPref val="1"/>
        </dgm:presLayoutVars>
      </dgm:prSet>
      <dgm:spPr/>
    </dgm:pt>
  </dgm:ptLst>
  <dgm:cxnLst>
    <dgm:cxn modelId="{7AC3140A-8637-4465-AEF6-0C260D12BFD5}" srcId="{317D470B-0C4F-425D-A2EC-F7E00C6F5ED5}" destId="{548C85EA-A9F8-43AE-BC9D-85019C8B3FD2}" srcOrd="0" destOrd="0" parTransId="{EC27FC12-29B2-40B2-BA9E-DB035553B70B}" sibTransId="{FE59ABF9-79A6-44EF-B7ED-7EBC9C1AE41E}"/>
    <dgm:cxn modelId="{6D0B23B6-91A7-49EA-B90A-CBBB8E5F69CB}" type="presOf" srcId="{548C85EA-A9F8-43AE-BC9D-85019C8B3FD2}" destId="{E40F3C40-E222-450B-8E7E-4346F595263E}" srcOrd="0" destOrd="0" presId="urn:microsoft.com/office/officeart/2018/5/layout/IconCircleLabelList"/>
    <dgm:cxn modelId="{296464DC-1639-499A-8EEB-70C46D70FE58}" type="presOf" srcId="{317D470B-0C4F-425D-A2EC-F7E00C6F5ED5}" destId="{84A4494B-40F0-4685-BDD4-421C1C952662}" srcOrd="0" destOrd="0" presId="urn:microsoft.com/office/officeart/2018/5/layout/IconCircleLabelList"/>
    <dgm:cxn modelId="{7D2939DD-5494-4CDB-B058-4EF815A997F0}" type="presParOf" srcId="{84A4494B-40F0-4685-BDD4-421C1C952662}" destId="{19489FF7-37E8-49CA-93C6-2290363B2456}" srcOrd="0" destOrd="0" presId="urn:microsoft.com/office/officeart/2018/5/layout/IconCircleLabelList"/>
    <dgm:cxn modelId="{8FCEC487-4562-4E66-BD55-AFAA492447F7}" type="presParOf" srcId="{19489FF7-37E8-49CA-93C6-2290363B2456}" destId="{01096F5E-044A-4CEE-B70D-2DE7F09B4D3D}" srcOrd="0" destOrd="0" presId="urn:microsoft.com/office/officeart/2018/5/layout/IconCircleLabelList"/>
    <dgm:cxn modelId="{091C25AE-36FB-4A79-AF3E-7A4A229B485B}" type="presParOf" srcId="{19489FF7-37E8-49CA-93C6-2290363B2456}" destId="{1DB30337-8AC8-4809-BDD4-77DC0B7BE4AD}" srcOrd="1" destOrd="0" presId="urn:microsoft.com/office/officeart/2018/5/layout/IconCircleLabelList"/>
    <dgm:cxn modelId="{F41619F1-036F-4197-9A2D-299DDED956F3}" type="presParOf" srcId="{19489FF7-37E8-49CA-93C6-2290363B2456}" destId="{685C1B30-E22C-4D58-B104-3016DADF5A62}" srcOrd="2" destOrd="0" presId="urn:microsoft.com/office/officeart/2018/5/layout/IconCircleLabelList"/>
    <dgm:cxn modelId="{6621CDD9-38A8-4B59-AAEB-BE218E701312}" type="presParOf" srcId="{19489FF7-37E8-49CA-93C6-2290363B2456}" destId="{E40F3C40-E222-450B-8E7E-4346F595263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1A0447-D46C-4D69-A670-8AF44096A01F}" type="doc">
      <dgm:prSet loTypeId="urn:microsoft.com/office/officeart/2008/layout/VerticalCurvedList" loCatId="list" qsTypeId="urn:microsoft.com/office/officeart/2005/8/quickstyle/simple1" qsCatId="simple" csTypeId="urn:microsoft.com/office/officeart/2005/8/colors/accent4_2" csCatId="accent4" phldr="1"/>
      <dgm:spPr/>
      <dgm:t>
        <a:bodyPr/>
        <a:lstStyle/>
        <a:p>
          <a:endParaRPr lang="es-ES"/>
        </a:p>
      </dgm:t>
    </dgm:pt>
    <dgm:pt modelId="{A4D987AD-0E09-4837-B937-376ABB79A952}">
      <dgm:prSet phldrT="[Texto]"/>
      <dgm:spPr/>
      <dgm:t>
        <a:bodyPr/>
        <a:lstStyle/>
        <a:p>
          <a:r>
            <a:rPr lang="es-ES" dirty="0">
              <a:latin typeface="Calibri" panose="020F0502020204030204" pitchFamily="34" charset="0"/>
              <a:cs typeface="Calibri" panose="020F0502020204030204" pitchFamily="34" charset="0"/>
            </a:rPr>
            <a:t>1. Resumen estadístico</a:t>
          </a:r>
        </a:p>
      </dgm:t>
    </dgm:pt>
    <dgm:pt modelId="{85EC09A9-618E-48D8-94BC-8EB3BEDB5FA5}" type="parTrans" cxnId="{F4EB7D6D-7F34-43E5-8A4E-4790690CD2AA}">
      <dgm:prSet/>
      <dgm:spPr/>
      <dgm:t>
        <a:bodyPr/>
        <a:lstStyle/>
        <a:p>
          <a:endParaRPr lang="es-ES">
            <a:latin typeface="Calibri" panose="020F0502020204030204" pitchFamily="34" charset="0"/>
            <a:cs typeface="Calibri" panose="020F0502020204030204" pitchFamily="34" charset="0"/>
          </a:endParaRPr>
        </a:p>
      </dgm:t>
    </dgm:pt>
    <dgm:pt modelId="{B2CCB13B-A4EE-455A-A2EA-959A424AE013}" type="sibTrans" cxnId="{F4EB7D6D-7F34-43E5-8A4E-4790690CD2AA}">
      <dgm:prSet/>
      <dgm:spPr/>
      <dgm:t>
        <a:bodyPr/>
        <a:lstStyle/>
        <a:p>
          <a:endParaRPr lang="es-ES">
            <a:latin typeface="Calibri" panose="020F0502020204030204" pitchFamily="34" charset="0"/>
            <a:cs typeface="Calibri" panose="020F0502020204030204" pitchFamily="34" charset="0"/>
          </a:endParaRPr>
        </a:p>
      </dgm:t>
    </dgm:pt>
    <dgm:pt modelId="{4A95AB4E-C449-4EB0-82F8-4229D94591F0}">
      <dgm:prSet/>
      <dgm:spPr/>
      <dgm:t>
        <a:bodyPr/>
        <a:lstStyle/>
        <a:p>
          <a:r>
            <a:rPr lang="es-ES" dirty="0">
              <a:latin typeface="Calibri" panose="020F0502020204030204" pitchFamily="34" charset="0"/>
              <a:cs typeface="Calibri" panose="020F0502020204030204" pitchFamily="34" charset="0"/>
            </a:rPr>
            <a:t>2. Descomposición</a:t>
          </a:r>
        </a:p>
      </dgm:t>
    </dgm:pt>
    <dgm:pt modelId="{5997376D-0CFF-4EA2-B0F5-A4992D76385B}" type="parTrans" cxnId="{570197B9-3648-465A-8131-F005F4787060}">
      <dgm:prSet/>
      <dgm:spPr/>
      <dgm:t>
        <a:bodyPr/>
        <a:lstStyle/>
        <a:p>
          <a:endParaRPr lang="es-ES">
            <a:latin typeface="Calibri" panose="020F0502020204030204" pitchFamily="34" charset="0"/>
            <a:cs typeface="Calibri" panose="020F0502020204030204" pitchFamily="34" charset="0"/>
          </a:endParaRPr>
        </a:p>
      </dgm:t>
    </dgm:pt>
    <dgm:pt modelId="{F4DA479B-35EB-445E-B99E-0AB732D84D9F}" type="sibTrans" cxnId="{570197B9-3648-465A-8131-F005F4787060}">
      <dgm:prSet/>
      <dgm:spPr/>
      <dgm:t>
        <a:bodyPr/>
        <a:lstStyle/>
        <a:p>
          <a:endParaRPr lang="es-ES">
            <a:latin typeface="Calibri" panose="020F0502020204030204" pitchFamily="34" charset="0"/>
            <a:cs typeface="Calibri" panose="020F0502020204030204" pitchFamily="34" charset="0"/>
          </a:endParaRPr>
        </a:p>
      </dgm:t>
    </dgm:pt>
    <dgm:pt modelId="{9F85EDA1-45C6-4903-9366-0BB712BEBE6F}">
      <dgm:prSet/>
      <dgm:spPr/>
      <dgm:t>
        <a:bodyPr/>
        <a:lstStyle/>
        <a:p>
          <a:r>
            <a:rPr lang="es-ES" dirty="0">
              <a:latin typeface="Calibri" panose="020F0502020204030204" pitchFamily="34" charset="0"/>
              <a:cs typeface="Calibri" panose="020F0502020204030204" pitchFamily="34" charset="0"/>
            </a:rPr>
            <a:t>3. Estacionariedad (</a:t>
          </a:r>
          <a:r>
            <a:rPr lang="es-ES" dirty="0" err="1">
              <a:latin typeface="Calibri" panose="020F0502020204030204" pitchFamily="34" charset="0"/>
              <a:cs typeface="Calibri" panose="020F0502020204030204" pitchFamily="34" charset="0"/>
            </a:rPr>
            <a:t>Stationarity</a:t>
          </a:r>
          <a:r>
            <a:rPr lang="es-ES" dirty="0">
              <a:latin typeface="Calibri" panose="020F0502020204030204" pitchFamily="34" charset="0"/>
              <a:cs typeface="Calibri" panose="020F0502020204030204" pitchFamily="34" charset="0"/>
            </a:rPr>
            <a:t>)</a:t>
          </a:r>
        </a:p>
      </dgm:t>
    </dgm:pt>
    <dgm:pt modelId="{AB3B14A9-F547-451C-8FE7-547EDB10BA3B}" type="parTrans" cxnId="{B94A47EC-85D5-437A-A41D-3E02DE3F9CD2}">
      <dgm:prSet/>
      <dgm:spPr/>
      <dgm:t>
        <a:bodyPr/>
        <a:lstStyle/>
        <a:p>
          <a:endParaRPr lang="es-ES">
            <a:latin typeface="Calibri" panose="020F0502020204030204" pitchFamily="34" charset="0"/>
            <a:cs typeface="Calibri" panose="020F0502020204030204" pitchFamily="34" charset="0"/>
          </a:endParaRPr>
        </a:p>
      </dgm:t>
    </dgm:pt>
    <dgm:pt modelId="{7A66CE4B-105C-41CF-91B7-EB06AD062B1D}" type="sibTrans" cxnId="{B94A47EC-85D5-437A-A41D-3E02DE3F9CD2}">
      <dgm:prSet/>
      <dgm:spPr/>
      <dgm:t>
        <a:bodyPr/>
        <a:lstStyle/>
        <a:p>
          <a:endParaRPr lang="es-ES">
            <a:latin typeface="Calibri" panose="020F0502020204030204" pitchFamily="34" charset="0"/>
            <a:cs typeface="Calibri" panose="020F0502020204030204" pitchFamily="34" charset="0"/>
          </a:endParaRPr>
        </a:p>
      </dgm:t>
    </dgm:pt>
    <dgm:pt modelId="{A4514078-C3FC-4113-9149-32D619E1D3C4}" type="pres">
      <dgm:prSet presAssocID="{FD1A0447-D46C-4D69-A670-8AF44096A01F}" presName="Name0" presStyleCnt="0">
        <dgm:presLayoutVars>
          <dgm:chMax val="7"/>
          <dgm:chPref val="7"/>
          <dgm:dir/>
        </dgm:presLayoutVars>
      </dgm:prSet>
      <dgm:spPr/>
    </dgm:pt>
    <dgm:pt modelId="{703CE441-84EC-4C04-B327-C6515891BD60}" type="pres">
      <dgm:prSet presAssocID="{FD1A0447-D46C-4D69-A670-8AF44096A01F}" presName="Name1" presStyleCnt="0"/>
      <dgm:spPr/>
    </dgm:pt>
    <dgm:pt modelId="{E9D37DB3-C4A3-4611-A413-1849A873C35F}" type="pres">
      <dgm:prSet presAssocID="{FD1A0447-D46C-4D69-A670-8AF44096A01F}" presName="cycle" presStyleCnt="0"/>
      <dgm:spPr/>
    </dgm:pt>
    <dgm:pt modelId="{A2267541-80E3-485C-B50F-1A4B543DE7C1}" type="pres">
      <dgm:prSet presAssocID="{FD1A0447-D46C-4D69-A670-8AF44096A01F}" presName="srcNode" presStyleLbl="node1" presStyleIdx="0" presStyleCnt="3"/>
      <dgm:spPr/>
    </dgm:pt>
    <dgm:pt modelId="{5091F8F9-B593-4C8C-ABCF-55FFEBAED75D}" type="pres">
      <dgm:prSet presAssocID="{FD1A0447-D46C-4D69-A670-8AF44096A01F}" presName="conn" presStyleLbl="parChTrans1D2" presStyleIdx="0" presStyleCnt="1"/>
      <dgm:spPr/>
    </dgm:pt>
    <dgm:pt modelId="{7E8D3D74-882C-4412-9038-674CB8C68439}" type="pres">
      <dgm:prSet presAssocID="{FD1A0447-D46C-4D69-A670-8AF44096A01F}" presName="extraNode" presStyleLbl="node1" presStyleIdx="0" presStyleCnt="3"/>
      <dgm:spPr/>
    </dgm:pt>
    <dgm:pt modelId="{D8FF85D7-635E-4953-9FAC-F7BA980F532D}" type="pres">
      <dgm:prSet presAssocID="{FD1A0447-D46C-4D69-A670-8AF44096A01F}" presName="dstNode" presStyleLbl="node1" presStyleIdx="0" presStyleCnt="3"/>
      <dgm:spPr/>
    </dgm:pt>
    <dgm:pt modelId="{97C4CB5D-CB18-46B0-A791-5D9FCE9D46D6}" type="pres">
      <dgm:prSet presAssocID="{A4D987AD-0E09-4837-B937-376ABB79A952}" presName="text_1" presStyleLbl="node1" presStyleIdx="0" presStyleCnt="3">
        <dgm:presLayoutVars>
          <dgm:bulletEnabled val="1"/>
        </dgm:presLayoutVars>
      </dgm:prSet>
      <dgm:spPr/>
    </dgm:pt>
    <dgm:pt modelId="{4975DE5F-14DC-464D-BAF4-569935A977C3}" type="pres">
      <dgm:prSet presAssocID="{A4D987AD-0E09-4837-B937-376ABB79A952}" presName="accent_1" presStyleCnt="0"/>
      <dgm:spPr/>
    </dgm:pt>
    <dgm:pt modelId="{884B2EB6-7589-4B9B-ACB7-09F9DAEF67D0}" type="pres">
      <dgm:prSet presAssocID="{A4D987AD-0E09-4837-B937-376ABB79A952}" presName="accentRepeatNode" presStyleLbl="solidFgAcc1" presStyleIdx="0" presStyleCnt="3"/>
      <dgm:spPr/>
    </dgm:pt>
    <dgm:pt modelId="{037DFD21-3342-4C3D-A042-F1F3704373E9}" type="pres">
      <dgm:prSet presAssocID="{4A95AB4E-C449-4EB0-82F8-4229D94591F0}" presName="text_2" presStyleLbl="node1" presStyleIdx="1" presStyleCnt="3">
        <dgm:presLayoutVars>
          <dgm:bulletEnabled val="1"/>
        </dgm:presLayoutVars>
      </dgm:prSet>
      <dgm:spPr/>
    </dgm:pt>
    <dgm:pt modelId="{1DEF05CF-48E4-4D77-97CD-0BCB37C00F8B}" type="pres">
      <dgm:prSet presAssocID="{4A95AB4E-C449-4EB0-82F8-4229D94591F0}" presName="accent_2" presStyleCnt="0"/>
      <dgm:spPr/>
    </dgm:pt>
    <dgm:pt modelId="{4E39FB19-D160-477B-AF4E-627BE3D232BB}" type="pres">
      <dgm:prSet presAssocID="{4A95AB4E-C449-4EB0-82F8-4229D94591F0}" presName="accentRepeatNode" presStyleLbl="solidFgAcc1" presStyleIdx="1" presStyleCnt="3"/>
      <dgm:spPr/>
    </dgm:pt>
    <dgm:pt modelId="{9ACF7F8E-D357-4F21-B3C3-4F4FF379F03E}" type="pres">
      <dgm:prSet presAssocID="{9F85EDA1-45C6-4903-9366-0BB712BEBE6F}" presName="text_3" presStyleLbl="node1" presStyleIdx="2" presStyleCnt="3">
        <dgm:presLayoutVars>
          <dgm:bulletEnabled val="1"/>
        </dgm:presLayoutVars>
      </dgm:prSet>
      <dgm:spPr/>
    </dgm:pt>
    <dgm:pt modelId="{1807C6D1-02DA-45F2-A3AA-60A336974D44}" type="pres">
      <dgm:prSet presAssocID="{9F85EDA1-45C6-4903-9366-0BB712BEBE6F}" presName="accent_3" presStyleCnt="0"/>
      <dgm:spPr/>
    </dgm:pt>
    <dgm:pt modelId="{25FDB894-78B7-490D-B0C2-5F2094BCC256}" type="pres">
      <dgm:prSet presAssocID="{9F85EDA1-45C6-4903-9366-0BB712BEBE6F}" presName="accentRepeatNode" presStyleLbl="solidFgAcc1" presStyleIdx="2" presStyleCnt="3"/>
      <dgm:spPr/>
    </dgm:pt>
  </dgm:ptLst>
  <dgm:cxnLst>
    <dgm:cxn modelId="{26A4FE39-DAA5-40FB-B16B-72A6FAD585C4}" type="presOf" srcId="{9F85EDA1-45C6-4903-9366-0BB712BEBE6F}" destId="{9ACF7F8E-D357-4F21-B3C3-4F4FF379F03E}" srcOrd="0" destOrd="0" presId="urn:microsoft.com/office/officeart/2008/layout/VerticalCurvedList"/>
    <dgm:cxn modelId="{F7AE753D-F116-4EE4-B45D-E75E34B8C300}" type="presOf" srcId="{B2CCB13B-A4EE-455A-A2EA-959A424AE013}" destId="{5091F8F9-B593-4C8C-ABCF-55FFEBAED75D}" srcOrd="0" destOrd="0" presId="urn:microsoft.com/office/officeart/2008/layout/VerticalCurvedList"/>
    <dgm:cxn modelId="{C676BD62-D54B-47DF-A9D5-F57E0C9198FF}" type="presOf" srcId="{4A95AB4E-C449-4EB0-82F8-4229D94591F0}" destId="{037DFD21-3342-4C3D-A042-F1F3704373E9}" srcOrd="0" destOrd="0" presId="urn:microsoft.com/office/officeart/2008/layout/VerticalCurvedList"/>
    <dgm:cxn modelId="{F4EB7D6D-7F34-43E5-8A4E-4790690CD2AA}" srcId="{FD1A0447-D46C-4D69-A670-8AF44096A01F}" destId="{A4D987AD-0E09-4837-B937-376ABB79A952}" srcOrd="0" destOrd="0" parTransId="{85EC09A9-618E-48D8-94BC-8EB3BEDB5FA5}" sibTransId="{B2CCB13B-A4EE-455A-A2EA-959A424AE013}"/>
    <dgm:cxn modelId="{C40C7BA7-2D27-4C1F-A982-D3BA7D19078C}" type="presOf" srcId="{A4D987AD-0E09-4837-B937-376ABB79A952}" destId="{97C4CB5D-CB18-46B0-A791-5D9FCE9D46D6}" srcOrd="0" destOrd="0" presId="urn:microsoft.com/office/officeart/2008/layout/VerticalCurvedList"/>
    <dgm:cxn modelId="{570197B9-3648-465A-8131-F005F4787060}" srcId="{FD1A0447-D46C-4D69-A670-8AF44096A01F}" destId="{4A95AB4E-C449-4EB0-82F8-4229D94591F0}" srcOrd="1" destOrd="0" parTransId="{5997376D-0CFF-4EA2-B0F5-A4992D76385B}" sibTransId="{F4DA479B-35EB-445E-B99E-0AB732D84D9F}"/>
    <dgm:cxn modelId="{B0BF2ECF-02F7-4FFD-A8D4-8C84150E90BA}" type="presOf" srcId="{FD1A0447-D46C-4D69-A670-8AF44096A01F}" destId="{A4514078-C3FC-4113-9149-32D619E1D3C4}" srcOrd="0" destOrd="0" presId="urn:microsoft.com/office/officeart/2008/layout/VerticalCurvedList"/>
    <dgm:cxn modelId="{B94A47EC-85D5-437A-A41D-3E02DE3F9CD2}" srcId="{FD1A0447-D46C-4D69-A670-8AF44096A01F}" destId="{9F85EDA1-45C6-4903-9366-0BB712BEBE6F}" srcOrd="2" destOrd="0" parTransId="{AB3B14A9-F547-451C-8FE7-547EDB10BA3B}" sibTransId="{7A66CE4B-105C-41CF-91B7-EB06AD062B1D}"/>
    <dgm:cxn modelId="{9A4285D7-6430-4C0D-9504-344BB198619B}" type="presParOf" srcId="{A4514078-C3FC-4113-9149-32D619E1D3C4}" destId="{703CE441-84EC-4C04-B327-C6515891BD60}" srcOrd="0" destOrd="0" presId="urn:microsoft.com/office/officeart/2008/layout/VerticalCurvedList"/>
    <dgm:cxn modelId="{CC45B7F4-C219-47BD-BFA5-12A29BB6843E}" type="presParOf" srcId="{703CE441-84EC-4C04-B327-C6515891BD60}" destId="{E9D37DB3-C4A3-4611-A413-1849A873C35F}" srcOrd="0" destOrd="0" presId="urn:microsoft.com/office/officeart/2008/layout/VerticalCurvedList"/>
    <dgm:cxn modelId="{C67FC2B1-17D3-424E-B807-126A7848AA58}" type="presParOf" srcId="{E9D37DB3-C4A3-4611-A413-1849A873C35F}" destId="{A2267541-80E3-485C-B50F-1A4B543DE7C1}" srcOrd="0" destOrd="0" presId="urn:microsoft.com/office/officeart/2008/layout/VerticalCurvedList"/>
    <dgm:cxn modelId="{9FBA09CD-EE86-405E-8821-0899F91CC5AA}" type="presParOf" srcId="{E9D37DB3-C4A3-4611-A413-1849A873C35F}" destId="{5091F8F9-B593-4C8C-ABCF-55FFEBAED75D}" srcOrd="1" destOrd="0" presId="urn:microsoft.com/office/officeart/2008/layout/VerticalCurvedList"/>
    <dgm:cxn modelId="{B73F0744-CA3B-40A9-A736-1CB4C7645038}" type="presParOf" srcId="{E9D37DB3-C4A3-4611-A413-1849A873C35F}" destId="{7E8D3D74-882C-4412-9038-674CB8C68439}" srcOrd="2" destOrd="0" presId="urn:microsoft.com/office/officeart/2008/layout/VerticalCurvedList"/>
    <dgm:cxn modelId="{656A48D6-858A-4480-8600-5F95A0887379}" type="presParOf" srcId="{E9D37DB3-C4A3-4611-A413-1849A873C35F}" destId="{D8FF85D7-635E-4953-9FAC-F7BA980F532D}" srcOrd="3" destOrd="0" presId="urn:microsoft.com/office/officeart/2008/layout/VerticalCurvedList"/>
    <dgm:cxn modelId="{37A94E17-0EAC-4F6F-9C27-53FE0E97AA9A}" type="presParOf" srcId="{703CE441-84EC-4C04-B327-C6515891BD60}" destId="{97C4CB5D-CB18-46B0-A791-5D9FCE9D46D6}" srcOrd="1" destOrd="0" presId="urn:microsoft.com/office/officeart/2008/layout/VerticalCurvedList"/>
    <dgm:cxn modelId="{4AC431F1-E71F-4647-8031-4597074D4031}" type="presParOf" srcId="{703CE441-84EC-4C04-B327-C6515891BD60}" destId="{4975DE5F-14DC-464D-BAF4-569935A977C3}" srcOrd="2" destOrd="0" presId="urn:microsoft.com/office/officeart/2008/layout/VerticalCurvedList"/>
    <dgm:cxn modelId="{B4053273-6278-4E92-B836-102421A539ED}" type="presParOf" srcId="{4975DE5F-14DC-464D-BAF4-569935A977C3}" destId="{884B2EB6-7589-4B9B-ACB7-09F9DAEF67D0}" srcOrd="0" destOrd="0" presId="urn:microsoft.com/office/officeart/2008/layout/VerticalCurvedList"/>
    <dgm:cxn modelId="{1B3029FC-4607-4249-83FB-6F60A2BD93CC}" type="presParOf" srcId="{703CE441-84EC-4C04-B327-C6515891BD60}" destId="{037DFD21-3342-4C3D-A042-F1F3704373E9}" srcOrd="3" destOrd="0" presId="urn:microsoft.com/office/officeart/2008/layout/VerticalCurvedList"/>
    <dgm:cxn modelId="{38618CC3-A21F-43BD-87E8-9C50BB9F723B}" type="presParOf" srcId="{703CE441-84EC-4C04-B327-C6515891BD60}" destId="{1DEF05CF-48E4-4D77-97CD-0BCB37C00F8B}" srcOrd="4" destOrd="0" presId="urn:microsoft.com/office/officeart/2008/layout/VerticalCurvedList"/>
    <dgm:cxn modelId="{F4416285-E936-409B-AC1F-BA9CD790F760}" type="presParOf" srcId="{1DEF05CF-48E4-4D77-97CD-0BCB37C00F8B}" destId="{4E39FB19-D160-477B-AF4E-627BE3D232BB}" srcOrd="0" destOrd="0" presId="urn:microsoft.com/office/officeart/2008/layout/VerticalCurvedList"/>
    <dgm:cxn modelId="{0A5078EA-9643-4DE5-A76F-A59862FC759B}" type="presParOf" srcId="{703CE441-84EC-4C04-B327-C6515891BD60}" destId="{9ACF7F8E-D357-4F21-B3C3-4F4FF379F03E}" srcOrd="5" destOrd="0" presId="urn:microsoft.com/office/officeart/2008/layout/VerticalCurvedList"/>
    <dgm:cxn modelId="{C931A0BB-24C3-4052-AFD6-46BCF35EFA2B}" type="presParOf" srcId="{703CE441-84EC-4C04-B327-C6515891BD60}" destId="{1807C6D1-02DA-45F2-A3AA-60A336974D44}" srcOrd="6" destOrd="0" presId="urn:microsoft.com/office/officeart/2008/layout/VerticalCurvedList"/>
    <dgm:cxn modelId="{16F75F00-BD45-4449-85A8-DFFB79492683}" type="presParOf" srcId="{1807C6D1-02DA-45F2-A3AA-60A336974D44}" destId="{25FDB894-78B7-490D-B0C2-5F2094BCC256}"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737061-989A-4A08-B2C7-F54AB6ECA54C}" type="doc">
      <dgm:prSet loTypeId="urn:microsoft.com/office/officeart/2005/8/layout/bProcess2" loCatId="process" qsTypeId="urn:microsoft.com/office/officeart/2005/8/quickstyle/simple1" qsCatId="simple" csTypeId="urn:microsoft.com/office/officeart/2005/8/colors/accent0_1" csCatId="mainScheme" phldr="1"/>
      <dgm:spPr/>
      <dgm:t>
        <a:bodyPr/>
        <a:lstStyle/>
        <a:p>
          <a:endParaRPr lang="en-US"/>
        </a:p>
      </dgm:t>
    </dgm:pt>
    <dgm:pt modelId="{88B35FAE-91CF-4A30-B475-4E96C6CC3DA0}">
      <dgm:prSet/>
      <dgm:spPr>
        <a:solidFill>
          <a:schemeClr val="accent5">
            <a:lumMod val="20000"/>
            <a:lumOff val="80000"/>
          </a:schemeClr>
        </a:solidFill>
      </dgm:spPr>
      <dgm:t>
        <a:bodyPr/>
        <a:lstStyle/>
        <a:p>
          <a:r>
            <a:rPr lang="es-ES" b="1" dirty="0">
              <a:latin typeface="Calibri" panose="020F0502020204030204" pitchFamily="34" charset="0"/>
              <a:cs typeface="Calibri" panose="020F0502020204030204" pitchFamily="34" charset="0"/>
            </a:rPr>
            <a:t>Rezagos (</a:t>
          </a:r>
          <a:r>
            <a:rPr lang="es-ES" b="1" dirty="0" err="1">
              <a:latin typeface="Calibri" panose="020F0502020204030204" pitchFamily="34" charset="0"/>
              <a:cs typeface="Calibri" panose="020F0502020204030204" pitchFamily="34" charset="0"/>
            </a:rPr>
            <a:t>lags</a:t>
          </a:r>
          <a:r>
            <a:rPr lang="es-ES" b="1" dirty="0">
              <a:latin typeface="Calibri" panose="020F0502020204030204" pitchFamily="34" charset="0"/>
              <a:cs typeface="Calibri" panose="020F0502020204030204" pitchFamily="34" charset="0"/>
            </a:rPr>
            <a:t>): </a:t>
          </a:r>
          <a:r>
            <a:rPr lang="es-ES" dirty="0">
              <a:latin typeface="Calibri" panose="020F0502020204030204" pitchFamily="34" charset="0"/>
              <a:cs typeface="Calibri" panose="020F0502020204030204" pitchFamily="34" charset="0"/>
            </a:rPr>
            <a:t>se utilizan para referirse a observaciones pasadas de la serie temporal. Por ejemplo, si estamos en el tiempo 𝑡 y nos referimos al rezago 1 (𝑡−1), estamos hablando de la observación inmediatamente anterior al tiempo 𝑡. Del mismo modo, un rezago 2 (𝑡−2) sería dos periodos antes del tiempo 𝑡, y así sucesivamente.</a:t>
          </a:r>
          <a:endParaRPr lang="en-US" dirty="0">
            <a:latin typeface="Calibri" panose="020F0502020204030204" pitchFamily="34" charset="0"/>
            <a:cs typeface="Calibri" panose="020F0502020204030204" pitchFamily="34" charset="0"/>
          </a:endParaRPr>
        </a:p>
      </dgm:t>
    </dgm:pt>
    <dgm:pt modelId="{92509EF4-0A9E-4D95-B72A-37AD4E962973}" type="parTrans" cxnId="{4E231DDE-C99D-4D4A-9F76-C42023636359}">
      <dgm:prSet/>
      <dgm:spPr/>
      <dgm:t>
        <a:bodyPr/>
        <a:lstStyle/>
        <a:p>
          <a:endParaRPr lang="en-US">
            <a:latin typeface="Calibri" panose="020F0502020204030204" pitchFamily="34" charset="0"/>
            <a:cs typeface="Calibri" panose="020F0502020204030204" pitchFamily="34" charset="0"/>
          </a:endParaRPr>
        </a:p>
      </dgm:t>
    </dgm:pt>
    <dgm:pt modelId="{2702BC95-EABE-47DD-9903-F5C67C6D6493}" type="sibTrans" cxnId="{4E231DDE-C99D-4D4A-9F76-C42023636359}">
      <dgm:prSet/>
      <dgm:spPr/>
      <dgm:t>
        <a:bodyPr/>
        <a:lstStyle/>
        <a:p>
          <a:endParaRPr lang="en-US">
            <a:latin typeface="Calibri" panose="020F0502020204030204" pitchFamily="34" charset="0"/>
            <a:cs typeface="Calibri" panose="020F0502020204030204" pitchFamily="34" charset="0"/>
          </a:endParaRPr>
        </a:p>
      </dgm:t>
    </dgm:pt>
    <dgm:pt modelId="{C004E6DF-D439-48C4-B3F2-6311BE06C6E3}">
      <dgm:prSet/>
      <dgm:spPr>
        <a:solidFill>
          <a:schemeClr val="accent2">
            <a:lumMod val="20000"/>
            <a:lumOff val="80000"/>
          </a:schemeClr>
        </a:solidFill>
      </dgm:spPr>
      <dgm:t>
        <a:bodyPr/>
        <a:lstStyle/>
        <a:p>
          <a:r>
            <a:rPr lang="es-ES" b="1" dirty="0">
              <a:latin typeface="Calibri" panose="020F0502020204030204" pitchFamily="34" charset="0"/>
              <a:cs typeface="Calibri" panose="020F0502020204030204" pitchFamily="34" charset="0"/>
            </a:rPr>
            <a:t>Adelantos (leads): </a:t>
          </a:r>
          <a:r>
            <a:rPr lang="es-ES" dirty="0">
              <a:latin typeface="Calibri" panose="020F0502020204030204" pitchFamily="34" charset="0"/>
              <a:cs typeface="Calibri" panose="020F0502020204030204" pitchFamily="34" charset="0"/>
            </a:rPr>
            <a:t>se utilizan para referirse a observaciones futuras de la serie temporal. Por ejemplo, si estamos en el tiempo 𝑡 y nos referimos al adelanto 1 (𝑡+1), estamos hablando de la observación inmediatamente después del tiempo 𝑡. Del mismo modo, un adelanto 2 (𝑡+2) sería dos periodos después del tiempo 𝑡, y así sucesivamente.</a:t>
          </a:r>
          <a:endParaRPr lang="en-US" dirty="0">
            <a:latin typeface="Calibri" panose="020F0502020204030204" pitchFamily="34" charset="0"/>
            <a:cs typeface="Calibri" panose="020F0502020204030204" pitchFamily="34" charset="0"/>
          </a:endParaRPr>
        </a:p>
      </dgm:t>
    </dgm:pt>
    <dgm:pt modelId="{1C832853-0356-4CDE-8EAA-62BEEE2509D8}" type="parTrans" cxnId="{9E30C01D-ED1F-49ED-9D93-04AE0BF605C1}">
      <dgm:prSet/>
      <dgm:spPr/>
      <dgm:t>
        <a:bodyPr/>
        <a:lstStyle/>
        <a:p>
          <a:endParaRPr lang="en-US">
            <a:latin typeface="Calibri" panose="020F0502020204030204" pitchFamily="34" charset="0"/>
            <a:cs typeface="Calibri" panose="020F0502020204030204" pitchFamily="34" charset="0"/>
          </a:endParaRPr>
        </a:p>
      </dgm:t>
    </dgm:pt>
    <dgm:pt modelId="{5276D1E1-57BB-4A88-B43B-BD2DA58EC870}" type="sibTrans" cxnId="{9E30C01D-ED1F-49ED-9D93-04AE0BF605C1}">
      <dgm:prSet/>
      <dgm:spPr/>
      <dgm:t>
        <a:bodyPr/>
        <a:lstStyle/>
        <a:p>
          <a:endParaRPr lang="en-US">
            <a:latin typeface="Calibri" panose="020F0502020204030204" pitchFamily="34" charset="0"/>
            <a:cs typeface="Calibri" panose="020F0502020204030204" pitchFamily="34" charset="0"/>
          </a:endParaRPr>
        </a:p>
      </dgm:t>
    </dgm:pt>
    <dgm:pt modelId="{B83B0624-AAF6-457C-B79E-CF16474522AA}" type="pres">
      <dgm:prSet presAssocID="{5C737061-989A-4A08-B2C7-F54AB6ECA54C}" presName="diagram" presStyleCnt="0">
        <dgm:presLayoutVars>
          <dgm:dir/>
          <dgm:resizeHandles/>
        </dgm:presLayoutVars>
      </dgm:prSet>
      <dgm:spPr/>
    </dgm:pt>
    <dgm:pt modelId="{7689F12D-9AE0-43A8-B126-280542A89462}" type="pres">
      <dgm:prSet presAssocID="{88B35FAE-91CF-4A30-B475-4E96C6CC3DA0}" presName="firstNode" presStyleLbl="node1" presStyleIdx="0" presStyleCnt="2">
        <dgm:presLayoutVars>
          <dgm:bulletEnabled val="1"/>
        </dgm:presLayoutVars>
      </dgm:prSet>
      <dgm:spPr/>
    </dgm:pt>
    <dgm:pt modelId="{D9D1DE57-0525-4A13-8570-6D6266928A9F}" type="pres">
      <dgm:prSet presAssocID="{2702BC95-EABE-47DD-9903-F5C67C6D6493}" presName="sibTrans" presStyleLbl="sibTrans2D1" presStyleIdx="0" presStyleCnt="1"/>
      <dgm:spPr/>
    </dgm:pt>
    <dgm:pt modelId="{9682BC98-E219-4427-BE01-20BF6337FA74}" type="pres">
      <dgm:prSet presAssocID="{C004E6DF-D439-48C4-B3F2-6311BE06C6E3}" presName="lastNode" presStyleLbl="node1" presStyleIdx="1" presStyleCnt="2">
        <dgm:presLayoutVars>
          <dgm:bulletEnabled val="1"/>
        </dgm:presLayoutVars>
      </dgm:prSet>
      <dgm:spPr/>
    </dgm:pt>
  </dgm:ptLst>
  <dgm:cxnLst>
    <dgm:cxn modelId="{AB925209-200C-4D8B-A4C4-F464B89300BF}" type="presOf" srcId="{C004E6DF-D439-48C4-B3F2-6311BE06C6E3}" destId="{9682BC98-E219-4427-BE01-20BF6337FA74}" srcOrd="0" destOrd="0" presId="urn:microsoft.com/office/officeart/2005/8/layout/bProcess2"/>
    <dgm:cxn modelId="{D15E110F-26DD-4526-9CC9-ACDF0FA61725}" type="presOf" srcId="{5C737061-989A-4A08-B2C7-F54AB6ECA54C}" destId="{B83B0624-AAF6-457C-B79E-CF16474522AA}" srcOrd="0" destOrd="0" presId="urn:microsoft.com/office/officeart/2005/8/layout/bProcess2"/>
    <dgm:cxn modelId="{9E30C01D-ED1F-49ED-9D93-04AE0BF605C1}" srcId="{5C737061-989A-4A08-B2C7-F54AB6ECA54C}" destId="{C004E6DF-D439-48C4-B3F2-6311BE06C6E3}" srcOrd="1" destOrd="0" parTransId="{1C832853-0356-4CDE-8EAA-62BEEE2509D8}" sibTransId="{5276D1E1-57BB-4A88-B43B-BD2DA58EC870}"/>
    <dgm:cxn modelId="{851ED065-2B40-4F93-902C-BE34E09438A6}" type="presOf" srcId="{88B35FAE-91CF-4A30-B475-4E96C6CC3DA0}" destId="{7689F12D-9AE0-43A8-B126-280542A89462}" srcOrd="0" destOrd="0" presId="urn:microsoft.com/office/officeart/2005/8/layout/bProcess2"/>
    <dgm:cxn modelId="{8C207D9E-1CB5-49CF-8BAA-D8DD9D27013F}" type="presOf" srcId="{2702BC95-EABE-47DD-9903-F5C67C6D6493}" destId="{D9D1DE57-0525-4A13-8570-6D6266928A9F}" srcOrd="0" destOrd="0" presId="urn:microsoft.com/office/officeart/2005/8/layout/bProcess2"/>
    <dgm:cxn modelId="{4E231DDE-C99D-4D4A-9F76-C42023636359}" srcId="{5C737061-989A-4A08-B2C7-F54AB6ECA54C}" destId="{88B35FAE-91CF-4A30-B475-4E96C6CC3DA0}" srcOrd="0" destOrd="0" parTransId="{92509EF4-0A9E-4D95-B72A-37AD4E962973}" sibTransId="{2702BC95-EABE-47DD-9903-F5C67C6D6493}"/>
    <dgm:cxn modelId="{01FFFEEB-3D82-4CB8-AA30-45CBD1812601}" type="presParOf" srcId="{B83B0624-AAF6-457C-B79E-CF16474522AA}" destId="{7689F12D-9AE0-43A8-B126-280542A89462}" srcOrd="0" destOrd="0" presId="urn:microsoft.com/office/officeart/2005/8/layout/bProcess2"/>
    <dgm:cxn modelId="{4A019E7A-5BBA-4AE8-A4EC-26E7F9CBC24E}" type="presParOf" srcId="{B83B0624-AAF6-457C-B79E-CF16474522AA}" destId="{D9D1DE57-0525-4A13-8570-6D6266928A9F}" srcOrd="1" destOrd="0" presId="urn:microsoft.com/office/officeart/2005/8/layout/bProcess2"/>
    <dgm:cxn modelId="{FDE1AAA4-D778-4C13-8615-27BC4993F0D3}" type="presParOf" srcId="{B83B0624-AAF6-457C-B79E-CF16474522AA}" destId="{9682BC98-E219-4427-BE01-20BF6337FA74}" srcOrd="2"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321972-DFE3-4C3A-B24D-910B05ED2B65}" type="doc">
      <dgm:prSet loTypeId="urn:microsoft.com/office/officeart/2005/8/layout/vList3" loCatId="list" qsTypeId="urn:microsoft.com/office/officeart/2005/8/quickstyle/simple1" qsCatId="simple" csTypeId="urn:microsoft.com/office/officeart/2005/8/colors/colorful4" csCatId="colorful" phldr="1"/>
      <dgm:spPr/>
    </dgm:pt>
    <dgm:pt modelId="{F043E331-9512-4237-AA06-042EEEEE9906}">
      <dgm:prSet phldrT="[Texto]"/>
      <dgm:spPr/>
      <dgm:t>
        <a:bodyPr/>
        <a:lstStyle/>
        <a:p>
          <a:r>
            <a:rPr lang="es-ES" dirty="0"/>
            <a:t>En el escenario ideal, la serie temporal muestra estabilidad y consistencia en su nivel de media, varianza y autocorrelación a lo largo del tiempo. </a:t>
          </a:r>
        </a:p>
      </dgm:t>
    </dgm:pt>
    <dgm:pt modelId="{28AE1BF2-1780-4CB6-BDDB-CC02AE1BF34A}" type="parTrans" cxnId="{2A48E2E5-4C04-4B7B-997E-62ADBE986F06}">
      <dgm:prSet/>
      <dgm:spPr/>
      <dgm:t>
        <a:bodyPr/>
        <a:lstStyle/>
        <a:p>
          <a:endParaRPr lang="es-ES"/>
        </a:p>
      </dgm:t>
    </dgm:pt>
    <dgm:pt modelId="{D5EF56B2-5818-4A70-8231-3DFB6F9D19EE}" type="sibTrans" cxnId="{2A48E2E5-4C04-4B7B-997E-62ADBE986F06}">
      <dgm:prSet/>
      <dgm:spPr/>
      <dgm:t>
        <a:bodyPr/>
        <a:lstStyle/>
        <a:p>
          <a:endParaRPr lang="es-ES"/>
        </a:p>
      </dgm:t>
    </dgm:pt>
    <dgm:pt modelId="{B389BC8F-E28F-4D80-9153-56321E166691}">
      <dgm:prSet/>
      <dgm:spPr/>
      <dgm:t>
        <a:bodyPr/>
        <a:lstStyle/>
        <a:p>
          <a:r>
            <a:rPr lang="es-ES" dirty="0"/>
            <a:t>Por el contrario, en el peor escenario, se observan tendencias pronunciadas, volatilidad impredecible y estructuras de autocorrelación caóticas o erráticas, lo que dificulta el análisis y pronóstico de la serie.</a:t>
          </a:r>
        </a:p>
      </dgm:t>
    </dgm:pt>
    <dgm:pt modelId="{A2006B53-0E56-4F5C-B12C-7F9A50E544C1}" type="parTrans" cxnId="{FE278D67-CF22-4106-8F88-9F8C1C061AD8}">
      <dgm:prSet/>
      <dgm:spPr/>
      <dgm:t>
        <a:bodyPr/>
        <a:lstStyle/>
        <a:p>
          <a:endParaRPr lang="es-ES"/>
        </a:p>
      </dgm:t>
    </dgm:pt>
    <dgm:pt modelId="{98E4551E-C5A0-4C0A-8755-CCECA334CE67}" type="sibTrans" cxnId="{FE278D67-CF22-4106-8F88-9F8C1C061AD8}">
      <dgm:prSet/>
      <dgm:spPr/>
      <dgm:t>
        <a:bodyPr/>
        <a:lstStyle/>
        <a:p>
          <a:endParaRPr lang="es-ES"/>
        </a:p>
      </dgm:t>
    </dgm:pt>
    <dgm:pt modelId="{C18CE4CA-3F14-418E-9779-87A4CAF87968}" type="pres">
      <dgm:prSet presAssocID="{B9321972-DFE3-4C3A-B24D-910B05ED2B65}" presName="linearFlow" presStyleCnt="0">
        <dgm:presLayoutVars>
          <dgm:dir/>
          <dgm:resizeHandles val="exact"/>
        </dgm:presLayoutVars>
      </dgm:prSet>
      <dgm:spPr/>
    </dgm:pt>
    <dgm:pt modelId="{7E817DFB-AEC6-4367-BEC4-ED48915EFCA2}" type="pres">
      <dgm:prSet presAssocID="{F043E331-9512-4237-AA06-042EEEEE9906}" presName="composite" presStyleCnt="0"/>
      <dgm:spPr/>
    </dgm:pt>
    <dgm:pt modelId="{21500D6E-AF21-4DB0-B7C2-62E2E7C08AB2}" type="pres">
      <dgm:prSet presAssocID="{F043E331-9512-4237-AA06-042EEEEE9906}"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ara de gafas de sol con relleno sólido con relleno sólido"/>
        </a:ext>
      </dgm:extLst>
    </dgm:pt>
    <dgm:pt modelId="{53F4F674-725C-4306-993F-6E24AF819EF4}" type="pres">
      <dgm:prSet presAssocID="{F043E331-9512-4237-AA06-042EEEEE9906}" presName="txShp" presStyleLbl="node1" presStyleIdx="0" presStyleCnt="2">
        <dgm:presLayoutVars>
          <dgm:bulletEnabled val="1"/>
        </dgm:presLayoutVars>
      </dgm:prSet>
      <dgm:spPr/>
    </dgm:pt>
    <dgm:pt modelId="{DA26C946-03B9-4C3A-B6AE-281FB6A3153A}" type="pres">
      <dgm:prSet presAssocID="{D5EF56B2-5818-4A70-8231-3DFB6F9D19EE}" presName="spacing" presStyleCnt="0"/>
      <dgm:spPr/>
    </dgm:pt>
    <dgm:pt modelId="{E4A453C1-A695-4FB8-BF7D-08D67C97DC6A}" type="pres">
      <dgm:prSet presAssocID="{B389BC8F-E28F-4D80-9153-56321E166691}" presName="composite" presStyleCnt="0"/>
      <dgm:spPr/>
    </dgm:pt>
    <dgm:pt modelId="{47A5A7AB-59C9-4509-BA18-4B1708341AEA}" type="pres">
      <dgm:prSet presAssocID="{B389BC8F-E28F-4D80-9153-56321E166691}"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F365B657-69A5-4EF4-A88F-1F5940775305}" type="pres">
      <dgm:prSet presAssocID="{B389BC8F-E28F-4D80-9153-56321E166691}" presName="txShp" presStyleLbl="node1" presStyleIdx="1" presStyleCnt="2">
        <dgm:presLayoutVars>
          <dgm:bulletEnabled val="1"/>
        </dgm:presLayoutVars>
      </dgm:prSet>
      <dgm:spPr/>
    </dgm:pt>
  </dgm:ptLst>
  <dgm:cxnLst>
    <dgm:cxn modelId="{082A2846-9A7F-446C-97CB-EEA5CE2FBA51}" type="presOf" srcId="{B389BC8F-E28F-4D80-9153-56321E166691}" destId="{F365B657-69A5-4EF4-A88F-1F5940775305}" srcOrd="0" destOrd="0" presId="urn:microsoft.com/office/officeart/2005/8/layout/vList3"/>
    <dgm:cxn modelId="{FE278D67-CF22-4106-8F88-9F8C1C061AD8}" srcId="{B9321972-DFE3-4C3A-B24D-910B05ED2B65}" destId="{B389BC8F-E28F-4D80-9153-56321E166691}" srcOrd="1" destOrd="0" parTransId="{A2006B53-0E56-4F5C-B12C-7F9A50E544C1}" sibTransId="{98E4551E-C5A0-4C0A-8755-CCECA334CE67}"/>
    <dgm:cxn modelId="{0906D175-F2F9-4EDA-A990-3F9ABB804CE5}" type="presOf" srcId="{F043E331-9512-4237-AA06-042EEEEE9906}" destId="{53F4F674-725C-4306-993F-6E24AF819EF4}" srcOrd="0" destOrd="0" presId="urn:microsoft.com/office/officeart/2005/8/layout/vList3"/>
    <dgm:cxn modelId="{65E9DE84-43BF-43F5-906D-F551373E6BBB}" type="presOf" srcId="{B9321972-DFE3-4C3A-B24D-910B05ED2B65}" destId="{C18CE4CA-3F14-418E-9779-87A4CAF87968}" srcOrd="0" destOrd="0" presId="urn:microsoft.com/office/officeart/2005/8/layout/vList3"/>
    <dgm:cxn modelId="{2A48E2E5-4C04-4B7B-997E-62ADBE986F06}" srcId="{B9321972-DFE3-4C3A-B24D-910B05ED2B65}" destId="{F043E331-9512-4237-AA06-042EEEEE9906}" srcOrd="0" destOrd="0" parTransId="{28AE1BF2-1780-4CB6-BDDB-CC02AE1BF34A}" sibTransId="{D5EF56B2-5818-4A70-8231-3DFB6F9D19EE}"/>
    <dgm:cxn modelId="{5FC237FA-4ACF-45DB-9528-BBAF06994DFC}" type="presParOf" srcId="{C18CE4CA-3F14-418E-9779-87A4CAF87968}" destId="{7E817DFB-AEC6-4367-BEC4-ED48915EFCA2}" srcOrd="0" destOrd="0" presId="urn:microsoft.com/office/officeart/2005/8/layout/vList3"/>
    <dgm:cxn modelId="{E33D87D9-F147-4DB8-879C-0ADA920BD509}" type="presParOf" srcId="{7E817DFB-AEC6-4367-BEC4-ED48915EFCA2}" destId="{21500D6E-AF21-4DB0-B7C2-62E2E7C08AB2}" srcOrd="0" destOrd="0" presId="urn:microsoft.com/office/officeart/2005/8/layout/vList3"/>
    <dgm:cxn modelId="{F3957263-85C1-4909-9088-604EF79F4B84}" type="presParOf" srcId="{7E817DFB-AEC6-4367-BEC4-ED48915EFCA2}" destId="{53F4F674-725C-4306-993F-6E24AF819EF4}" srcOrd="1" destOrd="0" presId="urn:microsoft.com/office/officeart/2005/8/layout/vList3"/>
    <dgm:cxn modelId="{9A52BFC2-E5A3-48B9-87A2-4447E315F478}" type="presParOf" srcId="{C18CE4CA-3F14-418E-9779-87A4CAF87968}" destId="{DA26C946-03B9-4C3A-B6AE-281FB6A3153A}" srcOrd="1" destOrd="0" presId="urn:microsoft.com/office/officeart/2005/8/layout/vList3"/>
    <dgm:cxn modelId="{A509969F-CF25-467A-A3EB-44F6BE68B345}" type="presParOf" srcId="{C18CE4CA-3F14-418E-9779-87A4CAF87968}" destId="{E4A453C1-A695-4FB8-BF7D-08D67C97DC6A}" srcOrd="2" destOrd="0" presId="urn:microsoft.com/office/officeart/2005/8/layout/vList3"/>
    <dgm:cxn modelId="{27EE437E-139B-4956-B5EE-8B5EE0750AC8}" type="presParOf" srcId="{E4A453C1-A695-4FB8-BF7D-08D67C97DC6A}" destId="{47A5A7AB-59C9-4509-BA18-4B1708341AEA}" srcOrd="0" destOrd="0" presId="urn:microsoft.com/office/officeart/2005/8/layout/vList3"/>
    <dgm:cxn modelId="{4D0EE2DA-C4F4-4A8F-9525-802D5969018B}" type="presParOf" srcId="{E4A453C1-A695-4FB8-BF7D-08D67C97DC6A}" destId="{F365B657-69A5-4EF4-A88F-1F5940775305}"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16BDE-31F1-482D-92C9-D19CC50102D8}">
      <dsp:nvSpPr>
        <dsp:cNvPr id="0" name=""/>
        <dsp:cNvSpPr/>
      </dsp:nvSpPr>
      <dsp:spPr>
        <a:xfrm>
          <a:off x="2653832" y="227323"/>
          <a:ext cx="2196000" cy="2196000"/>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0E40E763-4EA6-4E25-AECE-768F8B612E06}">
      <dsp:nvSpPr>
        <dsp:cNvPr id="0" name=""/>
        <dsp:cNvSpPr/>
      </dsp:nvSpPr>
      <dsp:spPr>
        <a:xfrm>
          <a:off x="3121832" y="695323"/>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E620F-5D14-4D9A-AB20-854806BAB185}">
      <dsp:nvSpPr>
        <dsp:cNvPr id="0" name=""/>
        <dsp:cNvSpPr/>
      </dsp:nvSpPr>
      <dsp:spPr>
        <a:xfrm>
          <a:off x="1951832" y="3107324"/>
          <a:ext cx="36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s-ES" sz="3200" kern="1200" dirty="0">
              <a:solidFill>
                <a:schemeClr val="bg1"/>
              </a:solidFill>
            </a:rPr>
            <a:t>Introducción a las Series de Tiempo</a:t>
          </a:r>
          <a:endParaRPr lang="en-US" sz="3200" kern="1200" dirty="0">
            <a:solidFill>
              <a:schemeClr val="bg1"/>
            </a:solidFill>
          </a:endParaRPr>
        </a:p>
      </dsp:txBody>
      <dsp:txXfrm>
        <a:off x="1951832" y="3107324"/>
        <a:ext cx="3600000" cy="153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372E6-C77A-43E3-A928-266D166F0809}">
      <dsp:nvSpPr>
        <dsp:cNvPr id="0" name=""/>
        <dsp:cNvSpPr/>
      </dsp:nvSpPr>
      <dsp:spPr>
        <a:xfrm>
          <a:off x="235953" y="611220"/>
          <a:ext cx="915248" cy="9152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86B7B-AB7B-474E-BB4A-4082D77131BF}">
      <dsp:nvSpPr>
        <dsp:cNvPr id="0" name=""/>
        <dsp:cNvSpPr/>
      </dsp:nvSpPr>
      <dsp:spPr>
        <a:xfrm>
          <a:off x="428155" y="803422"/>
          <a:ext cx="530843" cy="53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315AA9-BA4E-4F24-93D2-997DF5633F97}">
      <dsp:nvSpPr>
        <dsp:cNvPr id="0" name=""/>
        <dsp:cNvSpPr/>
      </dsp:nvSpPr>
      <dsp:spPr>
        <a:xfrm>
          <a:off x="1347326" y="611220"/>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s-ES" sz="1200" kern="1200"/>
            <a:t>Una serie de tiempo es estacionaria cuando la manera en que cambia es uniforme, es decir, donde la media y la varianza son constantes.</a:t>
          </a:r>
          <a:endParaRPr lang="en-US" sz="1200" kern="1200"/>
        </a:p>
      </dsp:txBody>
      <dsp:txXfrm>
        <a:off x="1347326" y="611220"/>
        <a:ext cx="2157370" cy="915248"/>
      </dsp:txXfrm>
    </dsp:sp>
    <dsp:sp modelId="{9F9176F7-AC9F-470B-8FFD-99A73C2E9081}">
      <dsp:nvSpPr>
        <dsp:cNvPr id="0" name=""/>
        <dsp:cNvSpPr/>
      </dsp:nvSpPr>
      <dsp:spPr>
        <a:xfrm>
          <a:off x="3880603" y="611220"/>
          <a:ext cx="915248" cy="9152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155BEC-0230-4EF5-BC18-091CFB31D623}">
      <dsp:nvSpPr>
        <dsp:cNvPr id="0" name=""/>
        <dsp:cNvSpPr/>
      </dsp:nvSpPr>
      <dsp:spPr>
        <a:xfrm>
          <a:off x="4072805" y="803422"/>
          <a:ext cx="530843" cy="53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A9C58-02E7-46F8-9CAF-003DE20DD393}">
      <dsp:nvSpPr>
        <dsp:cNvPr id="0" name=""/>
        <dsp:cNvSpPr/>
      </dsp:nvSpPr>
      <dsp:spPr>
        <a:xfrm>
          <a:off x="4991975" y="611220"/>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s-ES" sz="1200" kern="1200"/>
            <a:t>Una serie de tiempo estacionaria no tiene tendencia ni ciclos y las variaciones son relativamente homogéneas.</a:t>
          </a:r>
          <a:endParaRPr lang="en-US" sz="1200" kern="1200"/>
        </a:p>
      </dsp:txBody>
      <dsp:txXfrm>
        <a:off x="4991975" y="611220"/>
        <a:ext cx="2157370" cy="915248"/>
      </dsp:txXfrm>
    </dsp:sp>
    <dsp:sp modelId="{CAB354F4-8CE4-4430-AD1B-E97F6EB05381}">
      <dsp:nvSpPr>
        <dsp:cNvPr id="0" name=""/>
        <dsp:cNvSpPr/>
      </dsp:nvSpPr>
      <dsp:spPr>
        <a:xfrm>
          <a:off x="7525252" y="611220"/>
          <a:ext cx="915248" cy="9152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FE9759-E567-4777-8B02-48F76158BE4B}">
      <dsp:nvSpPr>
        <dsp:cNvPr id="0" name=""/>
        <dsp:cNvSpPr/>
      </dsp:nvSpPr>
      <dsp:spPr>
        <a:xfrm>
          <a:off x="7717454" y="803422"/>
          <a:ext cx="530843" cy="53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A731B3-7C7E-4072-A1BB-BFAA1C146B52}">
      <dsp:nvSpPr>
        <dsp:cNvPr id="0" name=""/>
        <dsp:cNvSpPr/>
      </dsp:nvSpPr>
      <dsp:spPr>
        <a:xfrm>
          <a:off x="8636625" y="611220"/>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s-ES" sz="1200" kern="1200"/>
            <a:t>Se asume estacionariedad para modelos de pronóstico por lo que es importante evaluarla antes de generarlos.</a:t>
          </a:r>
          <a:endParaRPr lang="en-US" sz="1200" kern="1200"/>
        </a:p>
      </dsp:txBody>
      <dsp:txXfrm>
        <a:off x="8636625" y="611220"/>
        <a:ext cx="2157370" cy="915248"/>
      </dsp:txXfrm>
    </dsp:sp>
    <dsp:sp modelId="{132FAEA2-0441-4A8D-B247-DB5576CB902A}">
      <dsp:nvSpPr>
        <dsp:cNvPr id="0" name=""/>
        <dsp:cNvSpPr/>
      </dsp:nvSpPr>
      <dsp:spPr>
        <a:xfrm>
          <a:off x="235953" y="2151769"/>
          <a:ext cx="915248" cy="9152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CB3FFD-F38F-47D2-A64C-ABF6883390D3}">
      <dsp:nvSpPr>
        <dsp:cNvPr id="0" name=""/>
        <dsp:cNvSpPr/>
      </dsp:nvSpPr>
      <dsp:spPr>
        <a:xfrm>
          <a:off x="428155" y="2343971"/>
          <a:ext cx="530843" cy="530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31BAB9-D7B8-45E2-857D-70AB9B52CFE9}">
      <dsp:nvSpPr>
        <dsp:cNvPr id="0" name=""/>
        <dsp:cNvSpPr/>
      </dsp:nvSpPr>
      <dsp:spPr>
        <a:xfrm>
          <a:off x="1347326" y="2151769"/>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s-ES" sz="1200" kern="1200"/>
            <a:t>Una serie temporal es </a:t>
          </a:r>
          <a:r>
            <a:rPr lang="es-ES" sz="1200" b="1" kern="1200"/>
            <a:t>estacionaria en media </a:t>
          </a:r>
          <a:r>
            <a:rPr lang="es-ES" sz="1200" kern="1200"/>
            <a:t>cuando la media es un buen “resumen” de la serie, es decir, es representativa. Una forma de ver si una serie es estacionaria en media, mediante el gráfico, es ver si las observaciones cortan o no, de manera reiterada dicha media.</a:t>
          </a:r>
          <a:endParaRPr lang="en-US" sz="1200" kern="1200"/>
        </a:p>
      </dsp:txBody>
      <dsp:txXfrm>
        <a:off x="1347326" y="2151769"/>
        <a:ext cx="2157370" cy="915248"/>
      </dsp:txXfrm>
    </dsp:sp>
    <dsp:sp modelId="{75E8402C-3A33-4C6C-9507-9311F68DF918}">
      <dsp:nvSpPr>
        <dsp:cNvPr id="0" name=""/>
        <dsp:cNvSpPr/>
      </dsp:nvSpPr>
      <dsp:spPr>
        <a:xfrm>
          <a:off x="3880603" y="2151769"/>
          <a:ext cx="915248" cy="9152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084D57-4338-4F4E-A2DC-B8BED292210F}">
      <dsp:nvSpPr>
        <dsp:cNvPr id="0" name=""/>
        <dsp:cNvSpPr/>
      </dsp:nvSpPr>
      <dsp:spPr>
        <a:xfrm>
          <a:off x="4072805" y="2343971"/>
          <a:ext cx="530843" cy="5308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33AB8E-564A-404E-BEB3-CFFF7E94C4C6}">
      <dsp:nvSpPr>
        <dsp:cNvPr id="0" name=""/>
        <dsp:cNvSpPr/>
      </dsp:nvSpPr>
      <dsp:spPr>
        <a:xfrm>
          <a:off x="4991975" y="2151769"/>
          <a:ext cx="2157370" cy="91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s-ES" sz="1200" kern="1200"/>
            <a:t>Una serie con estacionalidad no puede ser estacionaria en media, puesto que la media en cada estación es distinta.</a:t>
          </a:r>
          <a:endParaRPr lang="en-US" sz="1200" kern="1200"/>
        </a:p>
      </dsp:txBody>
      <dsp:txXfrm>
        <a:off x="4991975" y="2151769"/>
        <a:ext cx="2157370" cy="9152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3B15C-7B9E-4786-8FE9-FDD1A715B638}">
      <dsp:nvSpPr>
        <dsp:cNvPr id="0" name=""/>
        <dsp:cNvSpPr/>
      </dsp:nvSpPr>
      <dsp:spPr>
        <a:xfrm>
          <a:off x="0" y="656715"/>
          <a:ext cx="2599494" cy="165067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E919E54-89D0-45FB-8A73-CC13671E10A7}">
      <dsp:nvSpPr>
        <dsp:cNvPr id="0" name=""/>
        <dsp:cNvSpPr/>
      </dsp:nvSpPr>
      <dsp:spPr>
        <a:xfrm>
          <a:off x="288832" y="931106"/>
          <a:ext cx="2599494" cy="165067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También es necesario analizar si la varianza de la serie es razonablemente estable (estacionaria) o no. </a:t>
          </a:r>
          <a:endParaRPr lang="en-US" sz="1700" kern="1200"/>
        </a:p>
      </dsp:txBody>
      <dsp:txXfrm>
        <a:off x="337179" y="979453"/>
        <a:ext cx="2502800" cy="1553984"/>
      </dsp:txXfrm>
    </dsp:sp>
    <dsp:sp modelId="{7A004363-48AE-42AC-B15E-CBD70BA5AACF}">
      <dsp:nvSpPr>
        <dsp:cNvPr id="0" name=""/>
        <dsp:cNvSpPr/>
      </dsp:nvSpPr>
      <dsp:spPr>
        <a:xfrm>
          <a:off x="3177159" y="656715"/>
          <a:ext cx="2599494" cy="165067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DA602F1-AAF5-4650-9DCD-EFD478A7975E}">
      <dsp:nvSpPr>
        <dsp:cNvPr id="0" name=""/>
        <dsp:cNvSpPr/>
      </dsp:nvSpPr>
      <dsp:spPr>
        <a:xfrm>
          <a:off x="3465992" y="931106"/>
          <a:ext cx="2599494" cy="165067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Para ello, debemos observar si la evolución de la serie está acotada, de manera aproximada, por un rango similar en todo su dominio temporal. </a:t>
          </a:r>
          <a:endParaRPr lang="en-US" sz="1700" kern="1200"/>
        </a:p>
      </dsp:txBody>
      <dsp:txXfrm>
        <a:off x="3514339" y="979453"/>
        <a:ext cx="2502800" cy="1553984"/>
      </dsp:txXfrm>
    </dsp:sp>
    <dsp:sp modelId="{D4002327-E424-4E17-8AB7-CCE055F8FD83}">
      <dsp:nvSpPr>
        <dsp:cNvPr id="0" name=""/>
        <dsp:cNvSpPr/>
      </dsp:nvSpPr>
      <dsp:spPr>
        <a:xfrm>
          <a:off x="6354319" y="656715"/>
          <a:ext cx="2599494" cy="165067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FD811B0-BF47-4223-B052-10ED91DD5F4E}">
      <dsp:nvSpPr>
        <dsp:cNvPr id="0" name=""/>
        <dsp:cNvSpPr/>
      </dsp:nvSpPr>
      <dsp:spPr>
        <a:xfrm>
          <a:off x="6643151" y="931106"/>
          <a:ext cx="2599494" cy="1650678"/>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A este tipo de series se les conoce como </a:t>
          </a:r>
          <a:r>
            <a:rPr lang="es-ES" sz="1700" b="1" kern="1200"/>
            <a:t>estacionaria en varianza</a:t>
          </a:r>
          <a:r>
            <a:rPr lang="es-ES" sz="1700" kern="1200"/>
            <a:t>.</a:t>
          </a:r>
          <a:endParaRPr lang="en-US" sz="1700" kern="1200"/>
        </a:p>
      </dsp:txBody>
      <dsp:txXfrm>
        <a:off x="6691498" y="979453"/>
        <a:ext cx="2502800" cy="15539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20712-1D3E-4BBD-862E-A3020582783F}">
      <dsp:nvSpPr>
        <dsp:cNvPr id="0" name=""/>
        <dsp:cNvSpPr/>
      </dsp:nvSpPr>
      <dsp:spPr>
        <a:xfrm>
          <a:off x="0" y="1526"/>
          <a:ext cx="11029615" cy="7737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A0681-F41B-43A5-BE42-104ABEEAD405}">
      <dsp:nvSpPr>
        <dsp:cNvPr id="0" name=""/>
        <dsp:cNvSpPr/>
      </dsp:nvSpPr>
      <dsp:spPr>
        <a:xfrm>
          <a:off x="234055" y="175617"/>
          <a:ext cx="425555" cy="425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610D7C-E590-4069-A65B-E52D78F693E5}">
      <dsp:nvSpPr>
        <dsp:cNvPr id="0" name=""/>
        <dsp:cNvSpPr/>
      </dsp:nvSpPr>
      <dsp:spPr>
        <a:xfrm>
          <a:off x="893665" y="1526"/>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622300">
            <a:lnSpc>
              <a:spcPct val="90000"/>
            </a:lnSpc>
            <a:spcBef>
              <a:spcPct val="0"/>
            </a:spcBef>
            <a:spcAft>
              <a:spcPct val="35000"/>
            </a:spcAft>
            <a:buNone/>
          </a:pPr>
          <a:r>
            <a:rPr lang="es-ES" sz="1400" kern="1200"/>
            <a:t>La diferencia se calcula restando cada valor de la serie en el momento actual (</a:t>
          </a:r>
          <a:r>
            <a:rPr lang="es-ES" sz="1400" i="1" kern="1200"/>
            <a:t>t</a:t>
          </a:r>
          <a:r>
            <a:rPr lang="es-ES" sz="1400" kern="1200"/>
            <a:t>) menos el momento anterior (</a:t>
          </a:r>
          <a:r>
            <a:rPr lang="es-ES" sz="1400" i="1" kern="1200"/>
            <a:t>t-1</a:t>
          </a:r>
          <a:r>
            <a:rPr lang="es-ES" sz="1400" kern="1200"/>
            <a:t>). Esto nos permite capturar los cambios instantáneos entre periodos de tiempo consecutivos y analizar la evolución de la serie a lo largo del tiempo.</a:t>
          </a:r>
          <a:endParaRPr lang="en-US" sz="1400" kern="1200"/>
        </a:p>
      </dsp:txBody>
      <dsp:txXfrm>
        <a:off x="893665" y="1526"/>
        <a:ext cx="10135949" cy="773736"/>
      </dsp:txXfrm>
    </dsp:sp>
    <dsp:sp modelId="{ADD85285-3957-42FF-8E7B-BD01864164F0}">
      <dsp:nvSpPr>
        <dsp:cNvPr id="0" name=""/>
        <dsp:cNvSpPr/>
      </dsp:nvSpPr>
      <dsp:spPr>
        <a:xfrm>
          <a:off x="0" y="968697"/>
          <a:ext cx="11029615" cy="7737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91C4C-33B2-4DE2-AF1C-9604EF8A621C}">
      <dsp:nvSpPr>
        <dsp:cNvPr id="0" name=""/>
        <dsp:cNvSpPr/>
      </dsp:nvSpPr>
      <dsp:spPr>
        <a:xfrm>
          <a:off x="234055" y="1142788"/>
          <a:ext cx="425555" cy="425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6AE957-F77B-4A92-A2AE-829DFB9466C1}">
      <dsp:nvSpPr>
        <dsp:cNvPr id="0" name=""/>
        <dsp:cNvSpPr/>
      </dsp:nvSpPr>
      <dsp:spPr>
        <a:xfrm>
          <a:off x="893665" y="968697"/>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622300">
            <a:lnSpc>
              <a:spcPct val="90000"/>
            </a:lnSpc>
            <a:spcBef>
              <a:spcPct val="0"/>
            </a:spcBef>
            <a:spcAft>
              <a:spcPct val="35000"/>
            </a:spcAft>
            <a:buNone/>
          </a:pPr>
          <a:r>
            <a:rPr lang="es-ES" sz="1400" kern="1200" dirty="0"/>
            <a:t>El resultado de la diferenciación es una nueva serie de tiempo que representa los cambios instantáneos entre los períodos de tiempo consecutivos. Al hacer esto, la tendencia y otras componentes no estacionarias de la serie de tiempo pueden ser removidas o reducidas, lo que hace que la serie sea más estacionaria y adecuada para el análisis con modelos estacionarios.</a:t>
          </a:r>
          <a:endParaRPr lang="en-US" sz="1400" kern="1200" dirty="0"/>
        </a:p>
      </dsp:txBody>
      <dsp:txXfrm>
        <a:off x="893665" y="968697"/>
        <a:ext cx="10135949" cy="773736"/>
      </dsp:txXfrm>
    </dsp:sp>
    <dsp:sp modelId="{0987A4F7-0694-444F-BC23-BC43EB2C33FD}">
      <dsp:nvSpPr>
        <dsp:cNvPr id="0" name=""/>
        <dsp:cNvSpPr/>
      </dsp:nvSpPr>
      <dsp:spPr>
        <a:xfrm>
          <a:off x="0" y="1935868"/>
          <a:ext cx="11029615" cy="7737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573D62-C7A6-41DD-8AA3-E1EFE8D94486}">
      <dsp:nvSpPr>
        <dsp:cNvPr id="0" name=""/>
        <dsp:cNvSpPr/>
      </dsp:nvSpPr>
      <dsp:spPr>
        <a:xfrm>
          <a:off x="234055" y="2109959"/>
          <a:ext cx="425555" cy="425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35899E-CFCB-4C25-9425-6990BD466FBD}">
      <dsp:nvSpPr>
        <dsp:cNvPr id="0" name=""/>
        <dsp:cNvSpPr/>
      </dsp:nvSpPr>
      <dsp:spPr>
        <a:xfrm>
          <a:off x="893665" y="1935868"/>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622300">
            <a:lnSpc>
              <a:spcPct val="90000"/>
            </a:lnSpc>
            <a:spcBef>
              <a:spcPct val="0"/>
            </a:spcBef>
            <a:spcAft>
              <a:spcPct val="35000"/>
            </a:spcAft>
            <a:buNone/>
          </a:pPr>
          <a:r>
            <a:rPr lang="es-ES" sz="1400" kern="1200"/>
            <a:t>La diferenciación se puede aplicar de manera iterativa, es decir, se puede repetir la operación de diferencia tantas veces como sea necesario hasta que se logre la estacionariedad deseada. La cantidad de veces que se realiza la diferenciación se denomina orden de diferenciación 𝑑.</a:t>
          </a:r>
          <a:endParaRPr lang="en-US" sz="1400" kern="1200"/>
        </a:p>
      </dsp:txBody>
      <dsp:txXfrm>
        <a:off x="893665" y="1935868"/>
        <a:ext cx="10135949" cy="773736"/>
      </dsp:txXfrm>
    </dsp:sp>
    <dsp:sp modelId="{30E6F0C0-DBD7-400B-BD89-B2C883E2B5FC}">
      <dsp:nvSpPr>
        <dsp:cNvPr id="0" name=""/>
        <dsp:cNvSpPr/>
      </dsp:nvSpPr>
      <dsp:spPr>
        <a:xfrm>
          <a:off x="0" y="2903039"/>
          <a:ext cx="11029615" cy="7737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D8B98-D416-4C35-9FDE-2CC84536C21C}">
      <dsp:nvSpPr>
        <dsp:cNvPr id="0" name=""/>
        <dsp:cNvSpPr/>
      </dsp:nvSpPr>
      <dsp:spPr>
        <a:xfrm>
          <a:off x="234055" y="3077130"/>
          <a:ext cx="425555" cy="425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7DA086-7F71-4AFF-AE9C-2D4537250B23}">
      <dsp:nvSpPr>
        <dsp:cNvPr id="0" name=""/>
        <dsp:cNvSpPr/>
      </dsp:nvSpPr>
      <dsp:spPr>
        <a:xfrm>
          <a:off x="893665" y="2903039"/>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622300">
            <a:lnSpc>
              <a:spcPct val="90000"/>
            </a:lnSpc>
            <a:spcBef>
              <a:spcPct val="0"/>
            </a:spcBef>
            <a:spcAft>
              <a:spcPct val="35000"/>
            </a:spcAft>
            <a:buNone/>
          </a:pPr>
          <a:r>
            <a:rPr lang="es-ES" sz="1400" kern="1200"/>
            <a:t>Es importante tener en cuenta que la diferenciación no siempre es la solución óptima y que debe ser utilizada con precaución, ya que puede introducir variabilidad adicional en la serie de tiempo y puede resultar en una pérdida de información si se aplica de manera excesiva. Por esta razón, es útil realizar pruebas de diagnóstico para determinar el orden adecuado de diferenciación.</a:t>
          </a:r>
          <a:endParaRPr lang="en-US" sz="1400" kern="1200"/>
        </a:p>
      </dsp:txBody>
      <dsp:txXfrm>
        <a:off x="893665" y="2903039"/>
        <a:ext cx="10135949" cy="773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62371-4DE3-49B8-A96E-50840DB979FD}">
      <dsp:nvSpPr>
        <dsp:cNvPr id="0" name=""/>
        <dsp:cNvSpPr/>
      </dsp:nvSpPr>
      <dsp:spPr>
        <a:xfrm>
          <a:off x="790816" y="561400"/>
          <a:ext cx="1069582" cy="1069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06EC8-1840-48BF-B124-D9EB22F54798}">
      <dsp:nvSpPr>
        <dsp:cNvPr id="0" name=""/>
        <dsp:cNvSpPr/>
      </dsp:nvSpPr>
      <dsp:spPr>
        <a:xfrm>
          <a:off x="137182" y="2014402"/>
          <a:ext cx="23768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Las series de tiempo (time series) son conjuntos de datos que representan observaciones recopiladas secuencialmente a lo largo del tiempo. </a:t>
          </a:r>
          <a:endParaRPr lang="en-US" sz="1400" kern="1200" dirty="0"/>
        </a:p>
      </dsp:txBody>
      <dsp:txXfrm>
        <a:off x="137182" y="2014402"/>
        <a:ext cx="2376850" cy="1102500"/>
      </dsp:txXfrm>
    </dsp:sp>
    <dsp:sp modelId="{E1E0B6BF-7564-4119-9ECB-368109404A6C}">
      <dsp:nvSpPr>
        <dsp:cNvPr id="0" name=""/>
        <dsp:cNvSpPr/>
      </dsp:nvSpPr>
      <dsp:spPr>
        <a:xfrm>
          <a:off x="3583616" y="561400"/>
          <a:ext cx="1069582" cy="1069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6C9E7-2984-4AEF-9792-87922C8D81C6}">
      <dsp:nvSpPr>
        <dsp:cNvPr id="0" name=""/>
        <dsp:cNvSpPr/>
      </dsp:nvSpPr>
      <dsp:spPr>
        <a:xfrm>
          <a:off x="2929982" y="2014402"/>
          <a:ext cx="23768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Estos datos se utilizan para estudiar y analizar el comportamiento de una variable o fenómeno en función del tiempo. </a:t>
          </a:r>
          <a:endParaRPr lang="en-US" sz="1400" kern="1200"/>
        </a:p>
      </dsp:txBody>
      <dsp:txXfrm>
        <a:off x="2929982" y="2014402"/>
        <a:ext cx="2376850" cy="1102500"/>
      </dsp:txXfrm>
    </dsp:sp>
    <dsp:sp modelId="{B262AC99-CF6B-4875-8D55-AB1F858691FD}">
      <dsp:nvSpPr>
        <dsp:cNvPr id="0" name=""/>
        <dsp:cNvSpPr/>
      </dsp:nvSpPr>
      <dsp:spPr>
        <a:xfrm>
          <a:off x="6376415" y="561400"/>
          <a:ext cx="1069582" cy="1069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BBB13C-16E0-4AE9-ACA5-28AC942F9E90}">
      <dsp:nvSpPr>
        <dsp:cNvPr id="0" name=""/>
        <dsp:cNvSpPr/>
      </dsp:nvSpPr>
      <dsp:spPr>
        <a:xfrm>
          <a:off x="5722781" y="2014402"/>
          <a:ext cx="23768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Las series de tiempo se encuentran en una amplia gama de campos, como la economía, las finanzas, la meteorología, la salud pública y más. </a:t>
          </a:r>
          <a:endParaRPr lang="en-US" sz="1400" kern="1200"/>
        </a:p>
      </dsp:txBody>
      <dsp:txXfrm>
        <a:off x="5722781" y="2014402"/>
        <a:ext cx="2376850" cy="1102500"/>
      </dsp:txXfrm>
    </dsp:sp>
    <dsp:sp modelId="{56CAE18D-78DC-4DE7-B0A0-A75DFB04912E}">
      <dsp:nvSpPr>
        <dsp:cNvPr id="0" name=""/>
        <dsp:cNvSpPr/>
      </dsp:nvSpPr>
      <dsp:spPr>
        <a:xfrm>
          <a:off x="9169215" y="561400"/>
          <a:ext cx="1069582" cy="1069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38049E-F1F1-4261-8338-B750652B3574}">
      <dsp:nvSpPr>
        <dsp:cNvPr id="0" name=""/>
        <dsp:cNvSpPr/>
      </dsp:nvSpPr>
      <dsp:spPr>
        <a:xfrm>
          <a:off x="8515581" y="2014402"/>
          <a:ext cx="23768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Algunos ejemplos comunes de series de tiempo incluyen precios de acciones, temperatura, PIB, entre otros.</a:t>
          </a:r>
          <a:endParaRPr lang="en-US" sz="1400" kern="1200" dirty="0"/>
        </a:p>
      </dsp:txBody>
      <dsp:txXfrm>
        <a:off x="8515581" y="2014402"/>
        <a:ext cx="2376850" cy="110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1277E-ED5C-4332-B70D-D6EC5AA7B189}">
      <dsp:nvSpPr>
        <dsp:cNvPr id="0" name=""/>
        <dsp:cNvSpPr/>
      </dsp:nvSpPr>
      <dsp:spPr>
        <a:xfrm>
          <a:off x="0" y="443"/>
          <a:ext cx="5422900" cy="103797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F057C-7A38-4B49-A0E3-A3AE1176AA85}">
      <dsp:nvSpPr>
        <dsp:cNvPr id="0" name=""/>
        <dsp:cNvSpPr/>
      </dsp:nvSpPr>
      <dsp:spPr>
        <a:xfrm>
          <a:off x="313986" y="233987"/>
          <a:ext cx="570884" cy="570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D0CDFD-126F-4EF7-B349-4703CE087D24}">
      <dsp:nvSpPr>
        <dsp:cNvPr id="0" name=""/>
        <dsp:cNvSpPr/>
      </dsp:nvSpPr>
      <dsp:spPr>
        <a:xfrm>
          <a:off x="1198856" y="443"/>
          <a:ext cx="4224043" cy="103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52" tIns="109852" rIns="109852" bIns="109852" numCol="1" spcCol="1270" anchor="ctr" anchorCtr="0">
          <a:noAutofit/>
        </a:bodyPr>
        <a:lstStyle/>
        <a:p>
          <a:pPr marL="0" lvl="0" indent="0" algn="l" defTabSz="711200">
            <a:lnSpc>
              <a:spcPct val="100000"/>
            </a:lnSpc>
            <a:spcBef>
              <a:spcPct val="0"/>
            </a:spcBef>
            <a:spcAft>
              <a:spcPct val="35000"/>
            </a:spcAft>
            <a:buNone/>
          </a:pPr>
          <a:r>
            <a:rPr lang="es-ES" sz="1600" kern="1200"/>
            <a:t>Las series de tiempo son fundamentales para comprender y predecir el comportamiento futuro de un fenómeno.</a:t>
          </a:r>
          <a:endParaRPr lang="en-US" sz="1600" kern="1200"/>
        </a:p>
      </dsp:txBody>
      <dsp:txXfrm>
        <a:off x="1198856" y="443"/>
        <a:ext cx="4224043" cy="1037971"/>
      </dsp:txXfrm>
    </dsp:sp>
    <dsp:sp modelId="{56AA7284-C20C-4E8B-96BC-EEAE2172EA3F}">
      <dsp:nvSpPr>
        <dsp:cNvPr id="0" name=""/>
        <dsp:cNvSpPr/>
      </dsp:nvSpPr>
      <dsp:spPr>
        <a:xfrm>
          <a:off x="0" y="1297907"/>
          <a:ext cx="5422900" cy="103797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D5275-C8A1-4B1C-B1D6-10E0A4860F4F}">
      <dsp:nvSpPr>
        <dsp:cNvPr id="0" name=""/>
        <dsp:cNvSpPr/>
      </dsp:nvSpPr>
      <dsp:spPr>
        <a:xfrm>
          <a:off x="313986" y="1531451"/>
          <a:ext cx="570884" cy="570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3E68F2-4313-4A3D-A59E-0AAD37D32D2D}">
      <dsp:nvSpPr>
        <dsp:cNvPr id="0" name=""/>
        <dsp:cNvSpPr/>
      </dsp:nvSpPr>
      <dsp:spPr>
        <a:xfrm>
          <a:off x="1198856" y="1297907"/>
          <a:ext cx="4224043" cy="103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52" tIns="109852" rIns="109852" bIns="109852" numCol="1" spcCol="1270" anchor="ctr" anchorCtr="0">
          <a:noAutofit/>
        </a:bodyPr>
        <a:lstStyle/>
        <a:p>
          <a:pPr marL="0" lvl="0" indent="0" algn="l" defTabSz="711200">
            <a:lnSpc>
              <a:spcPct val="100000"/>
            </a:lnSpc>
            <a:spcBef>
              <a:spcPct val="0"/>
            </a:spcBef>
            <a:spcAft>
              <a:spcPct val="35000"/>
            </a:spcAft>
            <a:buNone/>
          </a:pPr>
          <a:r>
            <a:rPr lang="es-ES" sz="1600" kern="1200"/>
            <a:t>Se utilizan en pronósticos y planificación en diversos campos, como la economía, la gestión empresarial, la meteorología y la ingeniería.</a:t>
          </a:r>
          <a:endParaRPr lang="en-US" sz="1600" kern="1200"/>
        </a:p>
      </dsp:txBody>
      <dsp:txXfrm>
        <a:off x="1198856" y="1297907"/>
        <a:ext cx="4224043" cy="1037971"/>
      </dsp:txXfrm>
    </dsp:sp>
    <dsp:sp modelId="{51853280-32CA-4F3E-92B2-1B5D8D3F0265}">
      <dsp:nvSpPr>
        <dsp:cNvPr id="0" name=""/>
        <dsp:cNvSpPr/>
      </dsp:nvSpPr>
      <dsp:spPr>
        <a:xfrm>
          <a:off x="0" y="2595372"/>
          <a:ext cx="5422900" cy="103797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E2EB2-F9FE-4748-9B48-7643508AC76B}">
      <dsp:nvSpPr>
        <dsp:cNvPr id="0" name=""/>
        <dsp:cNvSpPr/>
      </dsp:nvSpPr>
      <dsp:spPr>
        <a:xfrm>
          <a:off x="313986" y="2828915"/>
          <a:ext cx="570884" cy="570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6890AA-3C6D-4378-B73C-97C5BC80ED0B}">
      <dsp:nvSpPr>
        <dsp:cNvPr id="0" name=""/>
        <dsp:cNvSpPr/>
      </dsp:nvSpPr>
      <dsp:spPr>
        <a:xfrm>
          <a:off x="1198856" y="2595372"/>
          <a:ext cx="4224043" cy="1037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852" tIns="109852" rIns="109852" bIns="109852" numCol="1" spcCol="1270" anchor="ctr" anchorCtr="0">
          <a:noAutofit/>
        </a:bodyPr>
        <a:lstStyle/>
        <a:p>
          <a:pPr marL="0" lvl="0" indent="0" algn="l" defTabSz="711200">
            <a:lnSpc>
              <a:spcPct val="100000"/>
            </a:lnSpc>
            <a:spcBef>
              <a:spcPct val="0"/>
            </a:spcBef>
            <a:spcAft>
              <a:spcPct val="35000"/>
            </a:spcAft>
            <a:buNone/>
          </a:pPr>
          <a:r>
            <a:rPr lang="es-ES" sz="1600" kern="1200"/>
            <a:t>Ayudan a identificar patrones, tendencias y cambios en el tiempo, lo que puede ser útil para la toma de decisiones informadas.</a:t>
          </a:r>
          <a:endParaRPr lang="en-US" sz="1600" kern="1200"/>
        </a:p>
      </dsp:txBody>
      <dsp:txXfrm>
        <a:off x="1198856" y="2595372"/>
        <a:ext cx="4224043" cy="10379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32708-DAD5-49A1-B810-6471B1DC952E}">
      <dsp:nvSpPr>
        <dsp:cNvPr id="0" name=""/>
        <dsp:cNvSpPr/>
      </dsp:nvSpPr>
      <dsp:spPr>
        <a:xfrm>
          <a:off x="522826" y="1004"/>
          <a:ext cx="3411343" cy="216620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0CFD03-ED87-4E8F-BE11-73C4882595B2}">
      <dsp:nvSpPr>
        <dsp:cNvPr id="0" name=""/>
        <dsp:cNvSpPr/>
      </dsp:nvSpPr>
      <dsp:spPr>
        <a:xfrm>
          <a:off x="901864" y="361090"/>
          <a:ext cx="3411343" cy="216620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Para los datos transversales las observaciones se recopilan en un solo punto en el tiempo para múltiples entidades, en cambio, las series de tiempo involucran observaciones secuenciales a lo largo del tiempo para una sola entidad.</a:t>
          </a:r>
          <a:endParaRPr lang="en-US" sz="1700" kern="1200" dirty="0"/>
        </a:p>
      </dsp:txBody>
      <dsp:txXfrm>
        <a:off x="965310" y="424536"/>
        <a:ext cx="3284451" cy="2039311"/>
      </dsp:txXfrm>
    </dsp:sp>
    <dsp:sp modelId="{77D3D6E9-EA04-48C1-BEA1-A78733C4C4A7}">
      <dsp:nvSpPr>
        <dsp:cNvPr id="0" name=""/>
        <dsp:cNvSpPr/>
      </dsp:nvSpPr>
      <dsp:spPr>
        <a:xfrm>
          <a:off x="4692246" y="1004"/>
          <a:ext cx="3411343" cy="216620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8F97699-C42F-4CE4-9A93-CDF9CF225CE4}">
      <dsp:nvSpPr>
        <dsp:cNvPr id="0" name=""/>
        <dsp:cNvSpPr/>
      </dsp:nvSpPr>
      <dsp:spPr>
        <a:xfrm>
          <a:off x="5071284" y="361090"/>
          <a:ext cx="3411343" cy="216620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t>Mientras que los datos de sección cruzada pueden analizarse mediante técnicas como la regresión lineal, las series de tiempo requieren métodos específicos para modelar la dependencia temporal y las estructuras de autocorrelación.</a:t>
          </a:r>
          <a:endParaRPr lang="en-US" sz="1700" kern="1200"/>
        </a:p>
      </dsp:txBody>
      <dsp:txXfrm>
        <a:off x="5134730" y="424536"/>
        <a:ext cx="3284451" cy="20393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71F4D-C157-419F-996B-F52BE96FF32F}">
      <dsp:nvSpPr>
        <dsp:cNvPr id="0" name=""/>
        <dsp:cNvSpPr/>
      </dsp:nvSpPr>
      <dsp:spPr>
        <a:xfrm>
          <a:off x="2653832" y="313553"/>
          <a:ext cx="2196000" cy="21960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A7FB46B6-BFC6-4823-9628-FFF494D97CE9}">
      <dsp:nvSpPr>
        <dsp:cNvPr id="0" name=""/>
        <dsp:cNvSpPr/>
      </dsp:nvSpPr>
      <dsp:spPr>
        <a:xfrm>
          <a:off x="3121832" y="771360"/>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E77CCA-CC9D-45C7-993E-A66481869B53}">
      <dsp:nvSpPr>
        <dsp:cNvPr id="0" name=""/>
        <dsp:cNvSpPr/>
      </dsp:nvSpPr>
      <dsp:spPr>
        <a:xfrm>
          <a:off x="1951832" y="3193553"/>
          <a:ext cx="36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s-ES" sz="2800" kern="1200">
              <a:solidFill>
                <a:schemeClr val="bg1"/>
              </a:solidFill>
            </a:rPr>
            <a:t>Componentes de una Serie de Tiempo</a:t>
          </a:r>
          <a:endParaRPr lang="en-US" sz="2800" kern="1200">
            <a:solidFill>
              <a:schemeClr val="bg1"/>
            </a:solidFill>
          </a:endParaRPr>
        </a:p>
      </dsp:txBody>
      <dsp:txXfrm>
        <a:off x="1951832" y="3193553"/>
        <a:ext cx="3600000" cy="877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96F5E-044A-4CEE-B70D-2DE7F09B4D3D}">
      <dsp:nvSpPr>
        <dsp:cNvPr id="0" name=""/>
        <dsp:cNvSpPr/>
      </dsp:nvSpPr>
      <dsp:spPr>
        <a:xfrm>
          <a:off x="2653833" y="452662"/>
          <a:ext cx="2196000" cy="2196000"/>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1DB30337-8AC8-4809-BDD4-77DC0B7BE4AD}">
      <dsp:nvSpPr>
        <dsp:cNvPr id="0" name=""/>
        <dsp:cNvSpPr/>
      </dsp:nvSpPr>
      <dsp:spPr>
        <a:xfrm>
          <a:off x="3121833" y="920663"/>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0F3C40-E222-450B-8E7E-4346F595263E}">
      <dsp:nvSpPr>
        <dsp:cNvPr id="0" name=""/>
        <dsp:cNvSpPr/>
      </dsp:nvSpPr>
      <dsp:spPr>
        <a:xfrm>
          <a:off x="1951833" y="3332663"/>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s-ES" sz="2800" kern="1200">
              <a:solidFill>
                <a:schemeClr val="bg1"/>
              </a:solidFill>
            </a:rPr>
            <a:t>Análisis Exploratorio</a:t>
          </a:r>
          <a:endParaRPr lang="en-US" sz="2800" kern="1200">
            <a:solidFill>
              <a:schemeClr val="bg1"/>
            </a:solidFill>
          </a:endParaRPr>
        </a:p>
      </dsp:txBody>
      <dsp:txXfrm>
        <a:off x="1951833" y="3332663"/>
        <a:ext cx="360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1F8F9-B593-4C8C-ABCF-55FFEBAED75D}">
      <dsp:nvSpPr>
        <dsp:cNvPr id="0" name=""/>
        <dsp:cNvSpPr/>
      </dsp:nvSpPr>
      <dsp:spPr>
        <a:xfrm>
          <a:off x="-3455628" y="-531294"/>
          <a:ext cx="4120113" cy="4120113"/>
        </a:xfrm>
        <a:prstGeom prst="blockArc">
          <a:avLst>
            <a:gd name="adj1" fmla="val 18900000"/>
            <a:gd name="adj2" fmla="val 2700000"/>
            <a:gd name="adj3" fmla="val 524"/>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C4CB5D-CB18-46B0-A791-5D9FCE9D46D6}">
      <dsp:nvSpPr>
        <dsp:cNvPr id="0" name=""/>
        <dsp:cNvSpPr/>
      </dsp:nvSpPr>
      <dsp:spPr>
        <a:xfrm>
          <a:off x="427287" y="305752"/>
          <a:ext cx="6200753" cy="6115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5382" tIns="81280" rIns="81280" bIns="81280" numCol="1" spcCol="1270" anchor="ctr" anchorCtr="0">
          <a:noAutofit/>
        </a:bodyPr>
        <a:lstStyle/>
        <a:p>
          <a:pPr marL="0" lvl="0" indent="0" algn="l" defTabSz="1422400">
            <a:lnSpc>
              <a:spcPct val="90000"/>
            </a:lnSpc>
            <a:spcBef>
              <a:spcPct val="0"/>
            </a:spcBef>
            <a:spcAft>
              <a:spcPct val="35000"/>
            </a:spcAft>
            <a:buNone/>
          </a:pPr>
          <a:r>
            <a:rPr lang="es-ES" sz="3200" kern="1200" dirty="0">
              <a:latin typeface="Calibri" panose="020F0502020204030204" pitchFamily="34" charset="0"/>
              <a:cs typeface="Calibri" panose="020F0502020204030204" pitchFamily="34" charset="0"/>
            </a:rPr>
            <a:t>1. Resumen estadístico</a:t>
          </a:r>
        </a:p>
      </dsp:txBody>
      <dsp:txXfrm>
        <a:off x="427287" y="305752"/>
        <a:ext cx="6200753" cy="611505"/>
      </dsp:txXfrm>
    </dsp:sp>
    <dsp:sp modelId="{884B2EB6-7589-4B9B-ACB7-09F9DAEF67D0}">
      <dsp:nvSpPr>
        <dsp:cNvPr id="0" name=""/>
        <dsp:cNvSpPr/>
      </dsp:nvSpPr>
      <dsp:spPr>
        <a:xfrm>
          <a:off x="45097" y="229314"/>
          <a:ext cx="764381" cy="76438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7DFD21-3342-4C3D-A042-F1F3704373E9}">
      <dsp:nvSpPr>
        <dsp:cNvPr id="0" name=""/>
        <dsp:cNvSpPr/>
      </dsp:nvSpPr>
      <dsp:spPr>
        <a:xfrm>
          <a:off x="649570" y="1223010"/>
          <a:ext cx="5978471" cy="6115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5382" tIns="81280" rIns="81280" bIns="81280" numCol="1" spcCol="1270" anchor="ctr" anchorCtr="0">
          <a:noAutofit/>
        </a:bodyPr>
        <a:lstStyle/>
        <a:p>
          <a:pPr marL="0" lvl="0" indent="0" algn="l" defTabSz="1422400">
            <a:lnSpc>
              <a:spcPct val="90000"/>
            </a:lnSpc>
            <a:spcBef>
              <a:spcPct val="0"/>
            </a:spcBef>
            <a:spcAft>
              <a:spcPct val="35000"/>
            </a:spcAft>
            <a:buNone/>
          </a:pPr>
          <a:r>
            <a:rPr lang="es-ES" sz="3200" kern="1200" dirty="0">
              <a:latin typeface="Calibri" panose="020F0502020204030204" pitchFamily="34" charset="0"/>
              <a:cs typeface="Calibri" panose="020F0502020204030204" pitchFamily="34" charset="0"/>
            </a:rPr>
            <a:t>2. Descomposición</a:t>
          </a:r>
        </a:p>
      </dsp:txBody>
      <dsp:txXfrm>
        <a:off x="649570" y="1223010"/>
        <a:ext cx="5978471" cy="611505"/>
      </dsp:txXfrm>
    </dsp:sp>
    <dsp:sp modelId="{4E39FB19-D160-477B-AF4E-627BE3D232BB}">
      <dsp:nvSpPr>
        <dsp:cNvPr id="0" name=""/>
        <dsp:cNvSpPr/>
      </dsp:nvSpPr>
      <dsp:spPr>
        <a:xfrm>
          <a:off x="267379" y="1146571"/>
          <a:ext cx="764381" cy="76438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CF7F8E-D357-4F21-B3C3-4F4FF379F03E}">
      <dsp:nvSpPr>
        <dsp:cNvPr id="0" name=""/>
        <dsp:cNvSpPr/>
      </dsp:nvSpPr>
      <dsp:spPr>
        <a:xfrm>
          <a:off x="427287" y="2140267"/>
          <a:ext cx="6200753" cy="6115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5382" tIns="81280" rIns="81280" bIns="81280" numCol="1" spcCol="1270" anchor="ctr" anchorCtr="0">
          <a:noAutofit/>
        </a:bodyPr>
        <a:lstStyle/>
        <a:p>
          <a:pPr marL="0" lvl="0" indent="0" algn="l" defTabSz="1422400">
            <a:lnSpc>
              <a:spcPct val="90000"/>
            </a:lnSpc>
            <a:spcBef>
              <a:spcPct val="0"/>
            </a:spcBef>
            <a:spcAft>
              <a:spcPct val="35000"/>
            </a:spcAft>
            <a:buNone/>
          </a:pPr>
          <a:r>
            <a:rPr lang="es-ES" sz="3200" kern="1200" dirty="0">
              <a:latin typeface="Calibri" panose="020F0502020204030204" pitchFamily="34" charset="0"/>
              <a:cs typeface="Calibri" panose="020F0502020204030204" pitchFamily="34" charset="0"/>
            </a:rPr>
            <a:t>3. Estacionariedad (</a:t>
          </a:r>
          <a:r>
            <a:rPr lang="es-ES" sz="3200" kern="1200" dirty="0" err="1">
              <a:latin typeface="Calibri" panose="020F0502020204030204" pitchFamily="34" charset="0"/>
              <a:cs typeface="Calibri" panose="020F0502020204030204" pitchFamily="34" charset="0"/>
            </a:rPr>
            <a:t>Stationarity</a:t>
          </a:r>
          <a:r>
            <a:rPr lang="es-ES" sz="3200" kern="1200" dirty="0">
              <a:latin typeface="Calibri" panose="020F0502020204030204" pitchFamily="34" charset="0"/>
              <a:cs typeface="Calibri" panose="020F0502020204030204" pitchFamily="34" charset="0"/>
            </a:rPr>
            <a:t>)</a:t>
          </a:r>
        </a:p>
      </dsp:txBody>
      <dsp:txXfrm>
        <a:off x="427287" y="2140267"/>
        <a:ext cx="6200753" cy="611505"/>
      </dsp:txXfrm>
    </dsp:sp>
    <dsp:sp modelId="{25FDB894-78B7-490D-B0C2-5F2094BCC256}">
      <dsp:nvSpPr>
        <dsp:cNvPr id="0" name=""/>
        <dsp:cNvSpPr/>
      </dsp:nvSpPr>
      <dsp:spPr>
        <a:xfrm>
          <a:off x="45097" y="2063829"/>
          <a:ext cx="764381" cy="76438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9F12D-9AE0-43A8-B126-280542A89462}">
      <dsp:nvSpPr>
        <dsp:cNvPr id="0" name=""/>
        <dsp:cNvSpPr/>
      </dsp:nvSpPr>
      <dsp:spPr>
        <a:xfrm>
          <a:off x="1497645" y="888"/>
          <a:ext cx="3427223" cy="3427223"/>
        </a:xfrm>
        <a:prstGeom prst="ellipse">
          <a:avLst/>
        </a:prstGeom>
        <a:solidFill>
          <a:schemeClr val="accent5">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b="1" kern="1200" dirty="0">
              <a:latin typeface="Calibri" panose="020F0502020204030204" pitchFamily="34" charset="0"/>
              <a:cs typeface="Calibri" panose="020F0502020204030204" pitchFamily="34" charset="0"/>
            </a:rPr>
            <a:t>Rezagos (</a:t>
          </a:r>
          <a:r>
            <a:rPr lang="es-ES" sz="1400" b="1" kern="1200" dirty="0" err="1">
              <a:latin typeface="Calibri" panose="020F0502020204030204" pitchFamily="34" charset="0"/>
              <a:cs typeface="Calibri" panose="020F0502020204030204" pitchFamily="34" charset="0"/>
            </a:rPr>
            <a:t>lags</a:t>
          </a:r>
          <a:r>
            <a:rPr lang="es-ES" sz="1400" b="1" kern="1200" dirty="0">
              <a:latin typeface="Calibri" panose="020F0502020204030204" pitchFamily="34" charset="0"/>
              <a:cs typeface="Calibri" panose="020F0502020204030204" pitchFamily="34" charset="0"/>
            </a:rPr>
            <a:t>): </a:t>
          </a:r>
          <a:r>
            <a:rPr lang="es-ES" sz="1400" kern="1200" dirty="0">
              <a:latin typeface="Calibri" panose="020F0502020204030204" pitchFamily="34" charset="0"/>
              <a:cs typeface="Calibri" panose="020F0502020204030204" pitchFamily="34" charset="0"/>
            </a:rPr>
            <a:t>se utilizan para referirse a observaciones pasadas de la serie temporal. Por ejemplo, si estamos en el tiempo 𝑡 y nos referimos al rezago 1 (𝑡−1), estamos hablando de la observación inmediatamente anterior al tiempo 𝑡. Del mismo modo, un rezago 2 (𝑡−2) sería dos periodos antes del tiempo 𝑡, y así sucesivamente.</a:t>
          </a:r>
          <a:endParaRPr lang="en-US" sz="1400" kern="1200" dirty="0">
            <a:latin typeface="Calibri" panose="020F0502020204030204" pitchFamily="34" charset="0"/>
            <a:cs typeface="Calibri" panose="020F0502020204030204" pitchFamily="34" charset="0"/>
          </a:endParaRPr>
        </a:p>
      </dsp:txBody>
      <dsp:txXfrm>
        <a:off x="1999550" y="502793"/>
        <a:ext cx="2423413" cy="2423413"/>
      </dsp:txXfrm>
    </dsp:sp>
    <dsp:sp modelId="{D9D1DE57-0525-4A13-8570-6D6266928A9F}">
      <dsp:nvSpPr>
        <dsp:cNvPr id="0" name=""/>
        <dsp:cNvSpPr/>
      </dsp:nvSpPr>
      <dsp:spPr>
        <a:xfrm rot="5400000">
          <a:off x="5207615" y="1260392"/>
          <a:ext cx="1199528" cy="908214"/>
        </a:xfrm>
        <a:prstGeom prst="triangle">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82BC98-E219-4427-BE01-20BF6337FA74}">
      <dsp:nvSpPr>
        <dsp:cNvPr id="0" name=""/>
        <dsp:cNvSpPr/>
      </dsp:nvSpPr>
      <dsp:spPr>
        <a:xfrm>
          <a:off x="6638480" y="888"/>
          <a:ext cx="3427223" cy="3427223"/>
        </a:xfrm>
        <a:prstGeom prst="ellipse">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s-ES" sz="1400" b="1" kern="1200" dirty="0">
              <a:latin typeface="Calibri" panose="020F0502020204030204" pitchFamily="34" charset="0"/>
              <a:cs typeface="Calibri" panose="020F0502020204030204" pitchFamily="34" charset="0"/>
            </a:rPr>
            <a:t>Adelantos (leads): </a:t>
          </a:r>
          <a:r>
            <a:rPr lang="es-ES" sz="1400" kern="1200" dirty="0">
              <a:latin typeface="Calibri" panose="020F0502020204030204" pitchFamily="34" charset="0"/>
              <a:cs typeface="Calibri" panose="020F0502020204030204" pitchFamily="34" charset="0"/>
            </a:rPr>
            <a:t>se utilizan para referirse a observaciones futuras de la serie temporal. Por ejemplo, si estamos en el tiempo 𝑡 y nos referimos al adelanto 1 (𝑡+1), estamos hablando de la observación inmediatamente después del tiempo 𝑡. Del mismo modo, un adelanto 2 (𝑡+2) sería dos periodos después del tiempo 𝑡, y así sucesivamente.</a:t>
          </a:r>
          <a:endParaRPr lang="en-US" sz="1400" kern="1200" dirty="0">
            <a:latin typeface="Calibri" panose="020F0502020204030204" pitchFamily="34" charset="0"/>
            <a:cs typeface="Calibri" panose="020F0502020204030204" pitchFamily="34" charset="0"/>
          </a:endParaRPr>
        </a:p>
      </dsp:txBody>
      <dsp:txXfrm>
        <a:off x="7140385" y="502793"/>
        <a:ext cx="2423413" cy="24234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4F674-725C-4306-993F-6E24AF819EF4}">
      <dsp:nvSpPr>
        <dsp:cNvPr id="0" name=""/>
        <dsp:cNvSpPr/>
      </dsp:nvSpPr>
      <dsp:spPr>
        <a:xfrm rot="10800000">
          <a:off x="1662403" y="330"/>
          <a:ext cx="5405120" cy="1203854"/>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0866" tIns="60960" rIns="113792" bIns="60960" numCol="1" spcCol="1270" anchor="ctr" anchorCtr="0">
          <a:noAutofit/>
        </a:bodyPr>
        <a:lstStyle/>
        <a:p>
          <a:pPr marL="0" lvl="0" indent="0" algn="ctr" defTabSz="711200">
            <a:lnSpc>
              <a:spcPct val="90000"/>
            </a:lnSpc>
            <a:spcBef>
              <a:spcPct val="0"/>
            </a:spcBef>
            <a:spcAft>
              <a:spcPct val="35000"/>
            </a:spcAft>
            <a:buNone/>
          </a:pPr>
          <a:r>
            <a:rPr lang="es-ES" sz="1600" kern="1200" dirty="0"/>
            <a:t>En el escenario ideal, la serie temporal muestra estabilidad y consistencia en su nivel de media, varianza y autocorrelación a lo largo del tiempo. </a:t>
          </a:r>
        </a:p>
      </dsp:txBody>
      <dsp:txXfrm rot="10800000">
        <a:off x="1963366" y="330"/>
        <a:ext cx="5104157" cy="1203854"/>
      </dsp:txXfrm>
    </dsp:sp>
    <dsp:sp modelId="{21500D6E-AF21-4DB0-B7C2-62E2E7C08AB2}">
      <dsp:nvSpPr>
        <dsp:cNvPr id="0" name=""/>
        <dsp:cNvSpPr/>
      </dsp:nvSpPr>
      <dsp:spPr>
        <a:xfrm>
          <a:off x="1060476" y="330"/>
          <a:ext cx="1203854" cy="120385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65B657-69A5-4EF4-A88F-1F5940775305}">
      <dsp:nvSpPr>
        <dsp:cNvPr id="0" name=""/>
        <dsp:cNvSpPr/>
      </dsp:nvSpPr>
      <dsp:spPr>
        <a:xfrm rot="10800000">
          <a:off x="1662403" y="1505148"/>
          <a:ext cx="5405120" cy="1203854"/>
        </a:xfrm>
        <a:prstGeom prst="homePlat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0866" tIns="60960" rIns="113792" bIns="60960" numCol="1" spcCol="1270" anchor="ctr" anchorCtr="0">
          <a:noAutofit/>
        </a:bodyPr>
        <a:lstStyle/>
        <a:p>
          <a:pPr marL="0" lvl="0" indent="0" algn="ctr" defTabSz="711200">
            <a:lnSpc>
              <a:spcPct val="90000"/>
            </a:lnSpc>
            <a:spcBef>
              <a:spcPct val="0"/>
            </a:spcBef>
            <a:spcAft>
              <a:spcPct val="35000"/>
            </a:spcAft>
            <a:buNone/>
          </a:pPr>
          <a:r>
            <a:rPr lang="es-ES" sz="1600" kern="1200" dirty="0"/>
            <a:t>Por el contrario, en el peor escenario, se observan tendencias pronunciadas, volatilidad impredecible y estructuras de autocorrelación caóticas o erráticas, lo que dificulta el análisis y pronóstico de la serie.</a:t>
          </a:r>
        </a:p>
      </dsp:txBody>
      <dsp:txXfrm rot="10800000">
        <a:off x="1963366" y="1505148"/>
        <a:ext cx="5104157" cy="1203854"/>
      </dsp:txXfrm>
    </dsp:sp>
    <dsp:sp modelId="{47A5A7AB-59C9-4509-BA18-4B1708341AEA}">
      <dsp:nvSpPr>
        <dsp:cNvPr id="0" name=""/>
        <dsp:cNvSpPr/>
      </dsp:nvSpPr>
      <dsp:spPr>
        <a:xfrm>
          <a:off x="1060476" y="1505148"/>
          <a:ext cx="1203854" cy="1203854"/>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0C01C-E9F0-48A5-8A1F-272CE5D84E32}" type="datetimeFigureOut">
              <a:rPr lang="es-CL" smtClean="0"/>
              <a:t>31-05-2024</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ECF8A-E4D7-4CA8-A921-C8C484075F88}" type="slidenum">
              <a:rPr lang="es-CL" smtClean="0"/>
              <a:t>‹Nº›</a:t>
            </a:fld>
            <a:endParaRPr lang="es-CL"/>
          </a:p>
        </p:txBody>
      </p:sp>
    </p:spTree>
    <p:extLst>
      <p:ext uri="{BB962C8B-B14F-4D97-AF65-F5344CB8AC3E}">
        <p14:creationId xmlns:p14="http://schemas.microsoft.com/office/powerpoint/2010/main" val="3033390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Expone: Paulette Reyes</a:t>
            </a:r>
          </a:p>
        </p:txBody>
      </p:sp>
      <p:sp>
        <p:nvSpPr>
          <p:cNvPr id="4" name="Marcador de número de diapositiva 3"/>
          <p:cNvSpPr>
            <a:spLocks noGrp="1"/>
          </p:cNvSpPr>
          <p:nvPr>
            <p:ph type="sldNum" sz="quarter" idx="5"/>
          </p:nvPr>
        </p:nvSpPr>
        <p:spPr/>
        <p:txBody>
          <a:bodyPr/>
          <a:lstStyle/>
          <a:p>
            <a:fld id="{A3E4D6C8-DADC-4248-8CAF-BDBD7F0406FC}" type="slidenum">
              <a:rPr lang="es-ES" smtClean="0"/>
              <a:t>2</a:t>
            </a:fld>
            <a:endParaRPr lang="es-ES"/>
          </a:p>
        </p:txBody>
      </p:sp>
    </p:spTree>
    <p:extLst>
      <p:ext uri="{BB962C8B-B14F-4D97-AF65-F5344CB8AC3E}">
        <p14:creationId xmlns:p14="http://schemas.microsoft.com/office/powerpoint/2010/main" val="354907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3</a:t>
            </a:fld>
            <a:endParaRPr lang="es-ES"/>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4</a:t>
            </a:fld>
            <a:endParaRPr lang="es-ES"/>
          </a:p>
        </p:txBody>
      </p:sp>
    </p:spTree>
    <p:extLst>
      <p:ext uri="{BB962C8B-B14F-4D97-AF65-F5344CB8AC3E}">
        <p14:creationId xmlns:p14="http://schemas.microsoft.com/office/powerpoint/2010/main" val="4082966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14</a:t>
            </a:fld>
            <a:endParaRPr lang="es-ES"/>
          </a:p>
        </p:txBody>
      </p:sp>
    </p:spTree>
    <p:extLst>
      <p:ext uri="{BB962C8B-B14F-4D97-AF65-F5344CB8AC3E}">
        <p14:creationId xmlns:p14="http://schemas.microsoft.com/office/powerpoint/2010/main" val="3448055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15</a:t>
            </a:fld>
            <a:endParaRPr lang="es-ES"/>
          </a:p>
        </p:txBody>
      </p:sp>
    </p:spTree>
    <p:extLst>
      <p:ext uri="{BB962C8B-B14F-4D97-AF65-F5344CB8AC3E}">
        <p14:creationId xmlns:p14="http://schemas.microsoft.com/office/powerpoint/2010/main" val="3534851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22</a:t>
            </a:fld>
            <a:endParaRPr lang="es-ES"/>
          </a:p>
        </p:txBody>
      </p:sp>
    </p:spTree>
    <p:extLst>
      <p:ext uri="{BB962C8B-B14F-4D97-AF65-F5344CB8AC3E}">
        <p14:creationId xmlns:p14="http://schemas.microsoft.com/office/powerpoint/2010/main" val="364327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23</a:t>
            </a:fld>
            <a:endParaRPr lang="es-ES"/>
          </a:p>
        </p:txBody>
      </p:sp>
    </p:spTree>
    <p:extLst>
      <p:ext uri="{BB962C8B-B14F-4D97-AF65-F5344CB8AC3E}">
        <p14:creationId xmlns:p14="http://schemas.microsoft.com/office/powerpoint/2010/main" val="898122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24</a:t>
            </a:fld>
            <a:endParaRPr lang="es-ES"/>
          </a:p>
        </p:txBody>
      </p:sp>
    </p:spTree>
    <p:extLst>
      <p:ext uri="{BB962C8B-B14F-4D97-AF65-F5344CB8AC3E}">
        <p14:creationId xmlns:p14="http://schemas.microsoft.com/office/powerpoint/2010/main" val="14685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743263-A3A4-4AFB-A648-7853CA87577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1069ACED-AED6-46D4-9341-BBE5C33031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9D67C7AE-099F-40EA-89D2-A5120569715C}"/>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5" name="Marcador de pie de página 4">
            <a:extLst>
              <a:ext uri="{FF2B5EF4-FFF2-40B4-BE49-F238E27FC236}">
                <a16:creationId xmlns:a16="http://schemas.microsoft.com/office/drawing/2014/main" id="{8392C679-5251-4D90-AE64-7F1D998B58EB}"/>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20319BB-1C26-49D9-80CB-9424823F7A2E}"/>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1247171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2B189D-AFB0-403B-B576-EFC81E4B6188}"/>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EAB6497-B961-4C74-AAE5-90AA4CCE191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4E2A24B3-FCB8-4198-86B4-4C3C4B2EA5E2}"/>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5" name="Marcador de pie de página 4">
            <a:extLst>
              <a:ext uri="{FF2B5EF4-FFF2-40B4-BE49-F238E27FC236}">
                <a16:creationId xmlns:a16="http://schemas.microsoft.com/office/drawing/2014/main" id="{7D45FF59-FCA4-4E7D-8DB3-1CB16E75E04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D2E0151-0028-47C1-B0D6-F1FFC1B625D7}"/>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2028721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BDE8876-00A6-4AF8-8156-2DDB39C4800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815166A6-95A0-4838-B290-E9053C024F0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1515E78-2E76-4BE2-A325-8F340C72C549}"/>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5" name="Marcador de pie de página 4">
            <a:extLst>
              <a:ext uri="{FF2B5EF4-FFF2-40B4-BE49-F238E27FC236}">
                <a16:creationId xmlns:a16="http://schemas.microsoft.com/office/drawing/2014/main" id="{1B0F1B81-C2C1-4583-8FBE-95E117109D7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E2D161A-E697-4C33-9436-6E1D2FD5553D}"/>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262456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EAF17-091D-4136-8800-F3FA117C966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36C21EC-C23F-4B66-9548-73500765239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1DC8027-725C-44D1-98A6-B0078C13FED0}"/>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5" name="Marcador de pie de página 4">
            <a:extLst>
              <a:ext uri="{FF2B5EF4-FFF2-40B4-BE49-F238E27FC236}">
                <a16:creationId xmlns:a16="http://schemas.microsoft.com/office/drawing/2014/main" id="{8E611E91-B9FE-44B5-94B2-D97BCA0D192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BE8B2CA-8854-4432-8F4E-B8441CEAC83D}"/>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3559786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31D23-EE4B-4B19-B562-E6BB6138ED6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765C47C4-4567-4DD6-9D40-EE2AD163A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ADDDE0D-2366-43F3-A9F0-ACBF626F0A4A}"/>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5" name="Marcador de pie de página 4">
            <a:extLst>
              <a:ext uri="{FF2B5EF4-FFF2-40B4-BE49-F238E27FC236}">
                <a16:creationId xmlns:a16="http://schemas.microsoft.com/office/drawing/2014/main" id="{B25050C2-46F3-4F0B-971B-FBFC3402B76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2D9BB21-271A-4CEA-9FEB-6A93FE6CE13A}"/>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627620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1216AB-FF74-418D-A082-FC4F3869448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6A45A6A5-4C96-4E4E-9B21-69BCF83043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7A77D7DB-122A-4CA0-A872-AE0B8527585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9E3E0023-56EB-44D9-B06B-75EB326FA0C0}"/>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6" name="Marcador de pie de página 5">
            <a:extLst>
              <a:ext uri="{FF2B5EF4-FFF2-40B4-BE49-F238E27FC236}">
                <a16:creationId xmlns:a16="http://schemas.microsoft.com/office/drawing/2014/main" id="{88B966ED-2C36-4C22-9850-5C72EF1B4DAF}"/>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1229D0A-D7E9-43B8-8517-85F4E38A17D1}"/>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3775988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6CE079-0826-41B2-92AF-01082560750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ADD20999-C3C7-4F78-9C71-5F00DD50D1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650DEFF-375A-4A55-A371-DD8C838A789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7D5C0C82-277A-4D65-B6FA-7B31BED34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D9FB3DB-DB85-4AA1-9E5A-85B81E75220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1BA458DD-9936-4F99-9F69-FD12154501F7}"/>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8" name="Marcador de pie de página 7">
            <a:extLst>
              <a:ext uri="{FF2B5EF4-FFF2-40B4-BE49-F238E27FC236}">
                <a16:creationId xmlns:a16="http://schemas.microsoft.com/office/drawing/2014/main" id="{BC08A670-7799-4962-9F85-EB10C3CA88E1}"/>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6A5502CE-5EC9-49D0-8411-4E907A06F15E}"/>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40424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ED485-BAC6-4338-B707-40ED284D1228}"/>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40CD4FC4-74BD-490E-A02E-47CF92B94F1B}"/>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4" name="Marcador de pie de página 3">
            <a:extLst>
              <a:ext uri="{FF2B5EF4-FFF2-40B4-BE49-F238E27FC236}">
                <a16:creationId xmlns:a16="http://schemas.microsoft.com/office/drawing/2014/main" id="{F94911D0-7BCF-4FF7-AEE9-BBC162258603}"/>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473378E8-611F-48E7-AA3D-9DDA059B627E}"/>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3705570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431EC1-FC29-4270-87AF-C16DE7D01B16}"/>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3" name="Marcador de pie de página 2">
            <a:extLst>
              <a:ext uri="{FF2B5EF4-FFF2-40B4-BE49-F238E27FC236}">
                <a16:creationId xmlns:a16="http://schemas.microsoft.com/office/drawing/2014/main" id="{FEA899CC-02AA-43B2-89A2-E8769EA0A49C}"/>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B7428931-2DAC-4139-8C46-2A0A9542ADB3}"/>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2465811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204D49-EE90-488F-8475-EE5FF951D88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5633C3EB-556A-4A7C-BA25-95BA071AA9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2300C054-BDE5-4FF3-8595-618ECA5D7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4D004D9-D0CC-43B6-9D3B-7EC5BF0640C0}"/>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6" name="Marcador de pie de página 5">
            <a:extLst>
              <a:ext uri="{FF2B5EF4-FFF2-40B4-BE49-F238E27FC236}">
                <a16:creationId xmlns:a16="http://schemas.microsoft.com/office/drawing/2014/main" id="{CC6BF32C-251A-4916-90B2-ED9AF9F250A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E37F6452-DB67-4BA7-9D87-AF9CE17F7C0F}"/>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1634584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CDF2BF-8AC1-4BEB-91E4-2E1ABB7588D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52FD6D6B-8912-4631-AD86-EA329FCEF6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13D93A05-21EC-4D85-BE59-6449D600C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9A00CF1-0422-4181-BBC5-050A0A7B2AE4}"/>
              </a:ext>
            </a:extLst>
          </p:cNvPr>
          <p:cNvSpPr>
            <a:spLocks noGrp="1"/>
          </p:cNvSpPr>
          <p:nvPr>
            <p:ph type="dt" sz="half" idx="10"/>
          </p:nvPr>
        </p:nvSpPr>
        <p:spPr/>
        <p:txBody>
          <a:bodyPr/>
          <a:lstStyle/>
          <a:p>
            <a:fld id="{0DA58CD0-B027-4293-AA00-D05E0944061F}" type="datetimeFigureOut">
              <a:rPr lang="es-CL" smtClean="0"/>
              <a:t>31-05-2024</a:t>
            </a:fld>
            <a:endParaRPr lang="es-CL"/>
          </a:p>
        </p:txBody>
      </p:sp>
      <p:sp>
        <p:nvSpPr>
          <p:cNvPr id="6" name="Marcador de pie de página 5">
            <a:extLst>
              <a:ext uri="{FF2B5EF4-FFF2-40B4-BE49-F238E27FC236}">
                <a16:creationId xmlns:a16="http://schemas.microsoft.com/office/drawing/2014/main" id="{7B50B51A-38C1-4D5D-BB4A-2B7037359E0F}"/>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A399282D-A3E4-4FF8-B3BB-762482367F0C}"/>
              </a:ext>
            </a:extLst>
          </p:cNvPr>
          <p:cNvSpPr>
            <a:spLocks noGrp="1"/>
          </p:cNvSpPr>
          <p:nvPr>
            <p:ph type="sldNum" sz="quarter" idx="12"/>
          </p:nvPr>
        </p:nvSpPr>
        <p:spPr/>
        <p:txBody>
          <a:bodyPr/>
          <a:lstStyle/>
          <a:p>
            <a:fld id="{C3745F3B-1830-4EF8-82E5-35CEB1B407C6}" type="slidenum">
              <a:rPr lang="es-CL" smtClean="0"/>
              <a:t>‹Nº›</a:t>
            </a:fld>
            <a:endParaRPr lang="es-CL"/>
          </a:p>
        </p:txBody>
      </p:sp>
    </p:spTree>
    <p:extLst>
      <p:ext uri="{BB962C8B-B14F-4D97-AF65-F5344CB8AC3E}">
        <p14:creationId xmlns:p14="http://schemas.microsoft.com/office/powerpoint/2010/main" val="1351260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EC9746-CF41-44B2-9BFC-0FCD9D2F2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33227ED0-9550-462B-BCFA-63B9A16CBC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3D6BB4B-37EC-4740-A282-2A765F837A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58CD0-B027-4293-AA00-D05E0944061F}" type="datetimeFigureOut">
              <a:rPr lang="es-CL" smtClean="0"/>
              <a:t>31-05-2024</a:t>
            </a:fld>
            <a:endParaRPr lang="es-CL"/>
          </a:p>
        </p:txBody>
      </p:sp>
      <p:sp>
        <p:nvSpPr>
          <p:cNvPr id="5" name="Marcador de pie de página 4">
            <a:extLst>
              <a:ext uri="{FF2B5EF4-FFF2-40B4-BE49-F238E27FC236}">
                <a16:creationId xmlns:a16="http://schemas.microsoft.com/office/drawing/2014/main" id="{49DDA45C-01A3-4174-89B6-299088A2BB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4FFD83D0-5C02-4D2E-9747-706863A9D1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45F3B-1830-4EF8-82E5-35CEB1B407C6}" type="slidenum">
              <a:rPr lang="es-CL" smtClean="0"/>
              <a:t>‹Nº›</a:t>
            </a:fld>
            <a:endParaRPr lang="es-CL"/>
          </a:p>
        </p:txBody>
      </p:sp>
    </p:spTree>
    <p:extLst>
      <p:ext uri="{BB962C8B-B14F-4D97-AF65-F5344CB8AC3E}">
        <p14:creationId xmlns:p14="http://schemas.microsoft.com/office/powerpoint/2010/main" val="3191784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jpe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6.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ixabay.com/en/time-clock-pocket-watch-hour-82149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jpe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0.png"/><Relationship Id="rId7" Type="http://schemas.openxmlformats.org/officeDocument/2006/relationships/diagramQuickStyle" Target="../diagrams/quickStyle7.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1.svg"/><Relationship Id="rId9" Type="http://schemas.microsoft.com/office/2007/relationships/diagramDrawing" Target="../diagrams/drawing7.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1.svg"/><Relationship Id="rId7" Type="http://schemas.openxmlformats.org/officeDocument/2006/relationships/diagramColors" Target="../diagrams/colors8.xml"/><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1.svg"/><Relationship Id="rId7" Type="http://schemas.openxmlformats.org/officeDocument/2006/relationships/diagramColors" Target="../diagrams/colors9.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pxhere.com/es/photo/155806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1.svg"/><Relationship Id="rId7" Type="http://schemas.openxmlformats.org/officeDocument/2006/relationships/diagramColors" Target="../diagrams/colors10.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1.svg"/><Relationship Id="rId7" Type="http://schemas.openxmlformats.org/officeDocument/2006/relationships/diagramColors" Target="../diagrams/colors11.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jp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1.svg"/><Relationship Id="rId7" Type="http://schemas.openxmlformats.org/officeDocument/2006/relationships/diagramColors" Target="../diagrams/colors12.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svg"/><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44991" y="2032430"/>
            <a:ext cx="9144000" cy="2055994"/>
          </a:xfrm>
        </p:spPr>
        <p:txBody>
          <a:bodyPr>
            <a:normAutofit fontScale="90000"/>
          </a:bodyPr>
          <a:lstStyle/>
          <a:p>
            <a:br>
              <a:rPr lang="es-MX" dirty="0"/>
            </a:br>
            <a:r>
              <a:rPr lang="es-MX" sz="5300" b="1" dirty="0"/>
              <a:t>CURSO:</a:t>
            </a:r>
            <a:br>
              <a:rPr lang="es-MX" sz="5300" b="1" dirty="0"/>
            </a:br>
            <a:r>
              <a:rPr lang="es-MX" sz="5300" b="1" dirty="0"/>
              <a:t>Taller de Analítica</a:t>
            </a:r>
            <a:br>
              <a:rPr lang="es-MX" b="1" i="1" dirty="0"/>
            </a:br>
            <a:r>
              <a:rPr lang="es-MX" sz="4000" b="1" dirty="0"/>
              <a:t>Unidad III: Series de Tiempo.</a:t>
            </a:r>
            <a:endParaRPr lang="en-US" sz="4000" b="1" i="1" dirty="0"/>
          </a:p>
        </p:txBody>
      </p:sp>
      <p:sp>
        <p:nvSpPr>
          <p:cNvPr id="3" name="Subtítulo 2"/>
          <p:cNvSpPr>
            <a:spLocks noGrp="1"/>
          </p:cNvSpPr>
          <p:nvPr>
            <p:ph type="subTitle" idx="1"/>
          </p:nvPr>
        </p:nvSpPr>
        <p:spPr>
          <a:xfrm>
            <a:off x="1550377" y="4182332"/>
            <a:ext cx="9144000" cy="635854"/>
          </a:xfrm>
        </p:spPr>
        <p:txBody>
          <a:bodyPr>
            <a:normAutofit/>
          </a:bodyPr>
          <a:lstStyle/>
          <a:p>
            <a:r>
              <a:rPr lang="es-MX" b="1" dirty="0"/>
              <a:t>Clase 1: </a:t>
            </a:r>
            <a:r>
              <a:rPr lang="es-MX" sz="2400" b="1" dirty="0"/>
              <a:t>Introducción a las Series de Tiempo.</a:t>
            </a:r>
            <a:endParaRPr lang="es-MX" b="1" dirty="0"/>
          </a:p>
        </p:txBody>
      </p:sp>
      <p:pic>
        <p:nvPicPr>
          <p:cNvPr id="1026" name="Picture 2" descr="https://cftdelosrios.cl/wp-content/uploads/2021/09/cropped-Recurso-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699" y="64357"/>
            <a:ext cx="3481754" cy="184638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p:cNvSpPr txBox="1">
            <a:spLocks/>
          </p:cNvSpPr>
          <p:nvPr/>
        </p:nvSpPr>
        <p:spPr>
          <a:xfrm>
            <a:off x="1462576" y="5061561"/>
            <a:ext cx="9144000" cy="16469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b="1" dirty="0"/>
              <a:t>Profesor: Diego Miranda Olavarría</a:t>
            </a:r>
          </a:p>
          <a:p>
            <a:r>
              <a:rPr lang="es-MX" sz="2000" b="1" i="1" dirty="0"/>
              <a:t>Data </a:t>
            </a:r>
            <a:r>
              <a:rPr lang="es-MX" sz="2000" b="1" i="1" dirty="0" err="1"/>
              <a:t>Scientist</a:t>
            </a:r>
            <a:endParaRPr lang="es-MX" sz="2000" b="1" i="1" dirty="0"/>
          </a:p>
          <a:p>
            <a:endParaRPr lang="es-MX" sz="2000" dirty="0"/>
          </a:p>
        </p:txBody>
      </p:sp>
    </p:spTree>
    <p:extLst>
      <p:ext uri="{BB962C8B-B14F-4D97-AF65-F5344CB8AC3E}">
        <p14:creationId xmlns:p14="http://schemas.microsoft.com/office/powerpoint/2010/main" val="42993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581192" y="702156"/>
            <a:ext cx="11029616" cy="1013800"/>
          </a:xfrm>
        </p:spPr>
        <p:txBody>
          <a:bodyPr anchor="b">
            <a:normAutofit/>
          </a:bodyPr>
          <a:lstStyle/>
          <a:p>
            <a:r>
              <a:rPr lang="es-ES"/>
              <a:t>INTRODUCCIÓN A LAS SERIES DE TIEMPO</a:t>
            </a:r>
            <a:endParaRPr lang="es-ES" dirty="0"/>
          </a:p>
        </p:txBody>
      </p:sp>
      <p:grpSp>
        <p:nvGrpSpPr>
          <p:cNvPr id="7" name="Grupo 6">
            <a:extLst>
              <a:ext uri="{FF2B5EF4-FFF2-40B4-BE49-F238E27FC236}">
                <a16:creationId xmlns:a16="http://schemas.microsoft.com/office/drawing/2014/main" id="{8F812004-04D5-1796-1CC3-A95C9E025618}"/>
              </a:ext>
            </a:extLst>
          </p:cNvPr>
          <p:cNvGrpSpPr/>
          <p:nvPr/>
        </p:nvGrpSpPr>
        <p:grpSpPr>
          <a:xfrm>
            <a:off x="10723419" y="775838"/>
            <a:ext cx="868916" cy="868916"/>
            <a:chOff x="10573615" y="729658"/>
            <a:chExt cx="1037192" cy="1037192"/>
          </a:xfrm>
        </p:grpSpPr>
        <p:sp>
          <p:nvSpPr>
            <p:cNvPr id="9" name="Elipse 8">
              <a:extLst>
                <a:ext uri="{FF2B5EF4-FFF2-40B4-BE49-F238E27FC236}">
                  <a16:creationId xmlns:a16="http://schemas.microsoft.com/office/drawing/2014/main" id="{9FB758DD-B8CC-AC3F-018F-5F37FA93F195}"/>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Cronómetro con relleno sólido">
              <a:extLst>
                <a:ext uri="{FF2B5EF4-FFF2-40B4-BE49-F238E27FC236}">
                  <a16:creationId xmlns:a16="http://schemas.microsoft.com/office/drawing/2014/main" id="{D3E96B33-53AF-C962-00C5-9C805D6D97D4}"/>
                </a:ext>
              </a:extLst>
            </p:cNvPr>
            <p:cNvSpPr/>
            <p:nvPr/>
          </p:nvSpPr>
          <p:spPr>
            <a:xfrm>
              <a:off x="10694932" y="835781"/>
              <a:ext cx="794558" cy="79455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316ECA0A-FB9F-C89B-D093-EAC442210733}"/>
                  </a:ext>
                </a:extLst>
              </p:cNvPr>
              <p:cNvSpPr>
                <a:spLocks noGrp="1"/>
              </p:cNvSpPr>
              <p:nvPr>
                <p:ph idx="1"/>
              </p:nvPr>
            </p:nvSpPr>
            <p:spPr>
              <a:xfrm>
                <a:off x="581025" y="2181224"/>
                <a:ext cx="11029950" cy="4478193"/>
              </a:xfrm>
            </p:spPr>
            <p:txBody>
              <a:bodyPr>
                <a:normAutofit/>
              </a:bodyPr>
              <a:lstStyle/>
              <a:p>
                <a:r>
                  <a:rPr lang="es-ES" sz="2400" dirty="0"/>
                  <a:t>Los datos de series temporales consisten en una secuencia de </a:t>
                </a:r>
                <a:r>
                  <a:rPr lang="es-ES" sz="2400" i="1" dirty="0">
                    <a:effectLst/>
                    <a:latin typeface="Times New Roman" panose="02020603050405020304" pitchFamily="18" charset="0"/>
                    <a:cs typeface="Times New Roman" panose="02020603050405020304" pitchFamily="18" charset="0"/>
                  </a:rPr>
                  <a:t>T</a:t>
                </a:r>
                <a:r>
                  <a:rPr lang="es-ES" sz="2400" dirty="0">
                    <a:effectLst/>
                  </a:rPr>
                  <a:t> </a:t>
                </a:r>
                <a:r>
                  <a:rPr lang="es-ES" sz="2400" dirty="0"/>
                  <a:t>observaciones (datos, en general, relativos a comportamientos humanos agregados) ordenados cronológicamente.</a:t>
                </a:r>
              </a:p>
              <a:p>
                <a:r>
                  <a:rPr lang="es-ES" sz="2400" dirty="0"/>
                  <a:t>Cuando a una variable </a:t>
                </a:r>
                <a14:m>
                  <m:oMath xmlns:m="http://schemas.openxmlformats.org/officeDocument/2006/math">
                    <m:r>
                      <a:rPr lang="es-ES" sz="2400" i="1">
                        <a:latin typeface="Cambria Math" panose="02040503050406030204" pitchFamily="18" charset="0"/>
                        <a:ea typeface="Calibri" panose="020F0502020204030204" pitchFamily="34" charset="0"/>
                      </a:rPr>
                      <m:t>𝑦</m:t>
                    </m:r>
                  </m:oMath>
                </a14:m>
                <a:r>
                  <a:rPr lang="es-ES" sz="2400" dirty="0">
                    <a:effectLst/>
                  </a:rPr>
                  <a:t> </a:t>
                </a:r>
                <a:r>
                  <a:rPr lang="es-ES" sz="2400" dirty="0"/>
                  <a:t>se le añade un índice “temporal” </a:t>
                </a:r>
                <a:r>
                  <a:rPr lang="es-ES" sz="2400" i="1" dirty="0">
                    <a:effectLst/>
                    <a:latin typeface="Times New Roman" panose="02020603050405020304" pitchFamily="18" charset="0"/>
                    <a:cs typeface="Times New Roman" panose="02020603050405020304" pitchFamily="18" charset="0"/>
                  </a:rPr>
                  <a:t>t</a:t>
                </a:r>
                <a:r>
                  <a:rPr lang="es-ES" sz="2400" dirty="0">
                    <a:effectLst/>
                    <a:cs typeface="Times New Roman" panose="02020603050405020304" pitchFamily="18" charset="0"/>
                  </a:rPr>
                  <a:t>, se denota como:</a:t>
                </a:r>
                <a:r>
                  <a:rPr lang="es-ES" sz="2400" dirty="0">
                    <a:effectLst/>
                    <a:latin typeface="+mj-lt"/>
                    <a:cs typeface="Times New Roman" panose="02020603050405020304" pitchFamily="18" charset="0"/>
                  </a:rPr>
                  <a:t> </a:t>
                </a:r>
                <a:r>
                  <a:rPr lang="es-ES" sz="2400" dirty="0"/>
                  <a:t> </a:t>
                </a:r>
                <a14:m>
                  <m:oMath xmlns:m="http://schemas.openxmlformats.org/officeDocument/2006/math">
                    <m:sSub>
                      <m:sSubPr>
                        <m:ctrlPr>
                          <a:rPr lang="es-ES" sz="2400" i="1" smtClean="0">
                            <a:effectLst/>
                            <a:latin typeface="Cambria Math" panose="02040503050406030204" pitchFamily="18" charset="0"/>
                            <a:ea typeface="Calibri" panose="020F0502020204030204" pitchFamily="34" charset="0"/>
                          </a:rPr>
                        </m:ctrlPr>
                      </m:sSubPr>
                      <m:e>
                        <m:r>
                          <a:rPr lang="es-ES" sz="2400" b="0" i="1" smtClean="0">
                            <a:effectLst/>
                            <a:latin typeface="Cambria Math" panose="02040503050406030204" pitchFamily="18" charset="0"/>
                            <a:ea typeface="Calibri" panose="020F0502020204030204" pitchFamily="34" charset="0"/>
                          </a:rPr>
                          <m:t>𝑦</m:t>
                        </m:r>
                      </m:e>
                      <m:sub>
                        <m:r>
                          <a:rPr lang="es-CL" sz="2400" i="1">
                            <a:effectLst/>
                            <a:latin typeface="Cambria Math" panose="02040503050406030204" pitchFamily="18" charset="0"/>
                            <a:ea typeface="Calibri" panose="020F0502020204030204" pitchFamily="34" charset="0"/>
                          </a:rPr>
                          <m:t>𝑡</m:t>
                        </m:r>
                      </m:sub>
                    </m:sSub>
                  </m:oMath>
                </a14:m>
                <a:r>
                  <a:rPr lang="es-ES" sz="2400" dirty="0"/>
                  <a:t> , denominada “</a:t>
                </a:r>
                <a:r>
                  <a:rPr lang="es-ES" sz="2400" i="1" dirty="0"/>
                  <a:t>serie temporal” “serie de tiempo” o “serie cronológica”</a:t>
                </a:r>
                <a:r>
                  <a:rPr lang="es-ES" sz="2400" dirty="0"/>
                  <a:t>. </a:t>
                </a:r>
              </a:p>
              <a:p>
                <a:r>
                  <a:rPr lang="es-ES" sz="2400" dirty="0"/>
                  <a:t>En general, diremos que </a:t>
                </a:r>
                <a:r>
                  <a:rPr lang="es-ES" sz="2400" i="1" dirty="0">
                    <a:effectLst/>
                    <a:latin typeface="Times New Roman" panose="02020603050405020304" pitchFamily="18" charset="0"/>
                    <a:cs typeface="Times New Roman" panose="02020603050405020304" pitchFamily="18" charset="0"/>
                  </a:rPr>
                  <a:t>t </a:t>
                </a:r>
                <a:r>
                  <a:rPr lang="es-ES" sz="2400" dirty="0">
                    <a:effectLst/>
                    <a:latin typeface="Times New Roman" panose="02020603050405020304" pitchFamily="18" charset="0"/>
                    <a:cs typeface="Times New Roman" panose="02020603050405020304" pitchFamily="18" charset="0"/>
                  </a:rPr>
                  <a:t>= 0,1,...,</a:t>
                </a:r>
                <a:r>
                  <a:rPr lang="es-ES" sz="2400" i="1" dirty="0">
                    <a:effectLst/>
                    <a:latin typeface="Times New Roman" panose="02020603050405020304" pitchFamily="18" charset="0"/>
                    <a:cs typeface="Times New Roman" panose="02020603050405020304" pitchFamily="18" charset="0"/>
                  </a:rPr>
                  <a:t>T</a:t>
                </a:r>
                <a:r>
                  <a:rPr lang="es-ES" sz="2400" dirty="0">
                    <a:latin typeface="Times New Roman" panose="02020603050405020304" pitchFamily="18" charset="0"/>
                    <a:cs typeface="Times New Roman" panose="02020603050405020304" pitchFamily="18" charset="0"/>
                  </a:rPr>
                  <a:t>, </a:t>
                </a:r>
                <a:r>
                  <a:rPr lang="es-ES" sz="2400" dirty="0"/>
                  <a:t>indicando </a:t>
                </a:r>
                <a:r>
                  <a:rPr lang="es-ES" sz="2400" i="1" dirty="0">
                    <a:effectLst/>
                    <a:latin typeface="Times New Roman" panose="02020603050405020304" pitchFamily="18" charset="0"/>
                    <a:cs typeface="Times New Roman" panose="02020603050405020304" pitchFamily="18" charset="0"/>
                  </a:rPr>
                  <a:t>t </a:t>
                </a:r>
                <a:r>
                  <a:rPr lang="es-ES" sz="2400" dirty="0">
                    <a:effectLst/>
                    <a:latin typeface="Times New Roman" panose="02020603050405020304" pitchFamily="18" charset="0"/>
                    <a:cs typeface="Times New Roman" panose="02020603050405020304" pitchFamily="18" charset="0"/>
                  </a:rPr>
                  <a:t>= 0</a:t>
                </a:r>
                <a:r>
                  <a:rPr lang="es-ES" sz="2400" dirty="0"/>
                  <a:t> el momento “inicial” de la serie y </a:t>
                </a:r>
                <a:r>
                  <a:rPr lang="es-ES" sz="2400" i="1" dirty="0">
                    <a:effectLst/>
                    <a:latin typeface="Times New Roman" panose="02020603050405020304" pitchFamily="18" charset="0"/>
                    <a:cs typeface="Times New Roman" panose="02020603050405020304" pitchFamily="18" charset="0"/>
                  </a:rPr>
                  <a:t>t </a:t>
                </a:r>
                <a:r>
                  <a:rPr lang="es-ES" sz="2400" dirty="0">
                    <a:effectLst/>
                    <a:latin typeface="Times New Roman" panose="02020603050405020304" pitchFamily="18" charset="0"/>
                    <a:cs typeface="Times New Roman" panose="02020603050405020304" pitchFamily="18" charset="0"/>
                  </a:rPr>
                  <a:t>= </a:t>
                </a:r>
                <a:r>
                  <a:rPr lang="es-ES" sz="2400" i="1" dirty="0">
                    <a:effectLst/>
                    <a:latin typeface="Times New Roman" panose="02020603050405020304" pitchFamily="18" charset="0"/>
                    <a:cs typeface="Times New Roman" panose="02020603050405020304" pitchFamily="18" charset="0"/>
                  </a:rPr>
                  <a:t>T</a:t>
                </a:r>
                <a:r>
                  <a:rPr lang="es-ES" sz="2400" dirty="0"/>
                  <a:t> el final, como convención.</a:t>
                </a:r>
              </a:p>
              <a:p>
                <a:pPr marL="0" indent="0" algn="ctr">
                  <a:spcAft>
                    <a:spcPts val="800"/>
                  </a:spcAft>
                  <a:buNone/>
                </a:pPr>
                <a:endParaRPr lang="es-ES" sz="2400" dirty="0">
                  <a:solidFill>
                    <a:schemeClr val="tx1"/>
                  </a:solidFill>
                  <a:effectLst/>
                  <a:latin typeface="Arial" panose="020B0604020202020204" pitchFamily="34" charset="0"/>
                  <a:ea typeface="Calibri" panose="020F0502020204030204" pitchFamily="34" charset="0"/>
                </a:endParaRPr>
              </a:p>
              <a:p>
                <a:endParaRPr lang="es-ES" sz="3200" dirty="0">
                  <a:solidFill>
                    <a:schemeClr val="tx1"/>
                  </a:solidFill>
                </a:endParaRPr>
              </a:p>
            </p:txBody>
          </p:sp>
        </mc:Choice>
        <mc:Fallback xmlns="">
          <p:sp>
            <p:nvSpPr>
              <p:cNvPr id="4" name="Marcador de contenido 2">
                <a:extLst>
                  <a:ext uri="{FF2B5EF4-FFF2-40B4-BE49-F238E27FC236}">
                    <a16:creationId xmlns:a16="http://schemas.microsoft.com/office/drawing/2014/main" id="{316ECA0A-FB9F-C89B-D093-EAC442210733}"/>
                  </a:ext>
                </a:extLst>
              </p:cNvPr>
              <p:cNvSpPr>
                <a:spLocks noGrp="1" noRot="1" noChangeAspect="1" noMove="1" noResize="1" noEditPoints="1" noAdjustHandles="1" noChangeArrowheads="1" noChangeShapeType="1" noTextEdit="1"/>
              </p:cNvSpPr>
              <p:nvPr>
                <p:ph idx="1"/>
              </p:nvPr>
            </p:nvSpPr>
            <p:spPr>
              <a:xfrm>
                <a:off x="581025" y="2181224"/>
                <a:ext cx="11029950" cy="4478193"/>
              </a:xfrm>
              <a:blipFill>
                <a:blip r:embed="rId4"/>
                <a:stretch>
                  <a:fillRect l="-552" r="-1160"/>
                </a:stretch>
              </a:blipFill>
            </p:spPr>
            <p:txBody>
              <a:bodyPr/>
              <a:lstStyle/>
              <a:p>
                <a:r>
                  <a:rPr lang="es-ES">
                    <a:noFill/>
                  </a:rPr>
                  <a:t> </a:t>
                </a:r>
              </a:p>
            </p:txBody>
          </p:sp>
        </mc:Fallback>
      </mc:AlternateContent>
    </p:spTree>
    <p:extLst>
      <p:ext uri="{BB962C8B-B14F-4D97-AF65-F5344CB8AC3E}">
        <p14:creationId xmlns:p14="http://schemas.microsoft.com/office/powerpoint/2010/main" val="2887074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581192" y="702156"/>
            <a:ext cx="11029616" cy="1013800"/>
          </a:xfrm>
        </p:spPr>
        <p:txBody>
          <a:bodyPr anchor="b">
            <a:normAutofit/>
          </a:bodyPr>
          <a:lstStyle/>
          <a:p>
            <a:r>
              <a:rPr lang="es-ES"/>
              <a:t>INTRODUCCIÓN A LAS SERIES DE TIEMPO</a:t>
            </a:r>
            <a:endParaRPr lang="es-ES" dirty="0"/>
          </a:p>
        </p:txBody>
      </p:sp>
      <p:grpSp>
        <p:nvGrpSpPr>
          <p:cNvPr id="7" name="Grupo 6">
            <a:extLst>
              <a:ext uri="{FF2B5EF4-FFF2-40B4-BE49-F238E27FC236}">
                <a16:creationId xmlns:a16="http://schemas.microsoft.com/office/drawing/2014/main" id="{8F812004-04D5-1796-1CC3-A95C9E025618}"/>
              </a:ext>
            </a:extLst>
          </p:cNvPr>
          <p:cNvGrpSpPr/>
          <p:nvPr/>
        </p:nvGrpSpPr>
        <p:grpSpPr>
          <a:xfrm>
            <a:off x="10723419" y="775838"/>
            <a:ext cx="868916" cy="868916"/>
            <a:chOff x="10573615" y="729658"/>
            <a:chExt cx="1037192" cy="1037192"/>
          </a:xfrm>
        </p:grpSpPr>
        <p:sp>
          <p:nvSpPr>
            <p:cNvPr id="9" name="Elipse 8">
              <a:extLst>
                <a:ext uri="{FF2B5EF4-FFF2-40B4-BE49-F238E27FC236}">
                  <a16:creationId xmlns:a16="http://schemas.microsoft.com/office/drawing/2014/main" id="{9FB758DD-B8CC-AC3F-018F-5F37FA93F195}"/>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Cronómetro con relleno sólido">
              <a:extLst>
                <a:ext uri="{FF2B5EF4-FFF2-40B4-BE49-F238E27FC236}">
                  <a16:creationId xmlns:a16="http://schemas.microsoft.com/office/drawing/2014/main" id="{D3E96B33-53AF-C962-00C5-9C805D6D97D4}"/>
                </a:ext>
              </a:extLst>
            </p:cNvPr>
            <p:cNvSpPr/>
            <p:nvPr/>
          </p:nvSpPr>
          <p:spPr>
            <a:xfrm>
              <a:off x="10694932" y="835781"/>
              <a:ext cx="794558" cy="79455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316ECA0A-FB9F-C89B-D093-EAC442210733}"/>
                  </a:ext>
                </a:extLst>
              </p:cNvPr>
              <p:cNvSpPr>
                <a:spLocks noGrp="1"/>
              </p:cNvSpPr>
              <p:nvPr>
                <p:ph idx="1"/>
              </p:nvPr>
            </p:nvSpPr>
            <p:spPr>
              <a:xfrm>
                <a:off x="581025" y="2181224"/>
                <a:ext cx="11029950" cy="4478193"/>
              </a:xfrm>
            </p:spPr>
            <p:txBody>
              <a:bodyPr>
                <a:normAutofit fontScale="92500" lnSpcReduction="10000"/>
              </a:bodyPr>
              <a:lstStyle/>
              <a:p>
                <a:pPr marL="0" indent="0" algn="just">
                  <a:spcAft>
                    <a:spcPts val="800"/>
                  </a:spcAft>
                  <a:buNone/>
                </a:pPr>
                <a:r>
                  <a:rPr lang="es-CL" dirty="0">
                    <a:solidFill>
                      <a:schemeClr val="tx1"/>
                    </a:solidFill>
                    <a:effectLst/>
                    <a:latin typeface="Arial" panose="020B0604020202020204" pitchFamily="34" charset="0"/>
                    <a:ea typeface="Calibri" panose="020F0502020204030204" pitchFamily="34" charset="0"/>
                  </a:rPr>
                  <a:t>Una serie de tiempo se puede expresar como:</a:t>
                </a:r>
              </a:p>
              <a:p>
                <a:pPr marL="0" indent="0" algn="just">
                  <a:spcAft>
                    <a:spcPts val="800"/>
                  </a:spcAft>
                  <a:buNone/>
                </a:pP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800"/>
                  </a:spcAft>
                  <a:buNone/>
                </a:pPr>
                <a:r>
                  <a:rPr lang="es-CL" sz="28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 </a:t>
                </a:r>
                <a:r>
                  <a:rPr lang="es-CL" sz="2800" i="1" dirty="0">
                    <a:solidFill>
                      <a:schemeClr val="tx1"/>
                    </a:solidFill>
                    <a:highlight>
                      <a:srgbClr val="FFFFFF"/>
                    </a:highlight>
                    <a:latin typeface="Times New Roman" panose="02020603050405020304" pitchFamily="18" charset="0"/>
                    <a:ea typeface="Calibri" panose="020F0502020204030204" pitchFamily="34" charset="0"/>
                  </a:rPr>
                  <a:t>y</a:t>
                </a:r>
                <a:r>
                  <a:rPr lang="es-CL" sz="28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 </a:t>
                </a:r>
                <a:r>
                  <a:rPr lang="es-CL" sz="2800" dirty="0">
                    <a:solidFill>
                      <a:schemeClr val="tx1"/>
                    </a:solidFill>
                    <a:effectLst/>
                    <a:latin typeface="Arial" panose="020B0604020202020204" pitchFamily="34" charset="0"/>
                    <a:ea typeface="Calibri" panose="020F0502020204030204" pitchFamily="34" charset="0"/>
                  </a:rPr>
                  <a:t>…</a:t>
                </a:r>
                <a:r>
                  <a:rPr lang="es-CL" sz="28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a:t>
                </a:r>
                <a:r>
                  <a:rPr lang="es-CL" sz="2800" dirty="0">
                    <a:solidFill>
                      <a:schemeClr val="tx1"/>
                    </a:solidFill>
                    <a:effectLst/>
                    <a:latin typeface="Arial" panose="020B0604020202020204" pitchFamily="34" charset="0"/>
                    <a:ea typeface="Times New Roman" panose="02020603050405020304" pitchFamily="18" charset="0"/>
                  </a:rPr>
                  <a:t> </a:t>
                </a:r>
                <a14:m>
                  <m:oMath xmlns:m="http://schemas.openxmlformats.org/officeDocument/2006/math">
                    <m:sSub>
                      <m:sSubPr>
                        <m:ctrlPr>
                          <a:rPr lang="es-ES" sz="2800" i="1">
                            <a:solidFill>
                              <a:schemeClr val="tx1"/>
                            </a:solidFill>
                            <a:effectLst/>
                            <a:latin typeface="Cambria Math" panose="02040503050406030204" pitchFamily="18" charset="0"/>
                            <a:ea typeface="Calibri" panose="020F0502020204030204" pitchFamily="34" charset="0"/>
                          </a:rPr>
                        </m:ctrlPr>
                      </m:sSubPr>
                      <m:e>
                        <m:r>
                          <a:rPr lang="es-ES" sz="2800" b="0" i="1" smtClean="0">
                            <a:solidFill>
                              <a:schemeClr val="tx1"/>
                            </a:solidFill>
                            <a:effectLst/>
                            <a:latin typeface="Cambria Math" panose="02040503050406030204" pitchFamily="18" charset="0"/>
                            <a:ea typeface="Calibri" panose="020F0502020204030204" pitchFamily="34" charset="0"/>
                          </a:rPr>
                          <m:t>𝑦</m:t>
                        </m:r>
                      </m:e>
                      <m:sub>
                        <m:r>
                          <a:rPr lang="es-CL" sz="2800" b="0" i="1">
                            <a:solidFill>
                              <a:schemeClr val="tx1"/>
                            </a:solidFill>
                            <a:effectLst/>
                            <a:latin typeface="Cambria Math" panose="02040503050406030204" pitchFamily="18" charset="0"/>
                            <a:ea typeface="Calibri" panose="020F0502020204030204" pitchFamily="34" charset="0"/>
                          </a:rPr>
                          <m:t>1</m:t>
                        </m:r>
                      </m:sub>
                    </m:sSub>
                  </m:oMath>
                </a14:m>
                <a:r>
                  <a:rPr lang="es-CL" sz="28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a:t>
                </a:r>
                <a:r>
                  <a:rPr lang="es-CL" sz="2800" dirty="0">
                    <a:solidFill>
                      <a:schemeClr val="tx1"/>
                    </a:solidFill>
                    <a:effectLst/>
                    <a:latin typeface="Arial" panose="020B0604020202020204" pitchFamily="34" charset="0"/>
                    <a:ea typeface="Times New Roman" panose="02020603050405020304" pitchFamily="18" charset="0"/>
                  </a:rPr>
                  <a:t> </a:t>
                </a:r>
                <a14:m>
                  <m:oMath xmlns:m="http://schemas.openxmlformats.org/officeDocument/2006/math">
                    <m:sSub>
                      <m:sSubPr>
                        <m:ctrlPr>
                          <a:rPr lang="es-ES" sz="2800" i="1">
                            <a:solidFill>
                              <a:schemeClr val="tx1"/>
                            </a:solidFill>
                            <a:effectLst/>
                            <a:latin typeface="Cambria Math" panose="02040503050406030204" pitchFamily="18" charset="0"/>
                            <a:ea typeface="Calibri" panose="020F0502020204030204" pitchFamily="34" charset="0"/>
                          </a:rPr>
                        </m:ctrlPr>
                      </m:sSubPr>
                      <m:e>
                        <m:r>
                          <a:rPr lang="es-ES" sz="2800" b="0" i="1" smtClean="0">
                            <a:solidFill>
                              <a:schemeClr val="tx1"/>
                            </a:solidFill>
                            <a:effectLst/>
                            <a:latin typeface="Cambria Math" panose="02040503050406030204" pitchFamily="18" charset="0"/>
                            <a:ea typeface="Calibri" panose="020F0502020204030204" pitchFamily="34" charset="0"/>
                          </a:rPr>
                          <m:t>𝑦</m:t>
                        </m:r>
                      </m:e>
                      <m:sub>
                        <m:r>
                          <a:rPr lang="es-CL" sz="2800" b="0" i="1">
                            <a:solidFill>
                              <a:schemeClr val="tx1"/>
                            </a:solidFill>
                            <a:effectLst/>
                            <a:latin typeface="Cambria Math" panose="02040503050406030204" pitchFamily="18" charset="0"/>
                            <a:ea typeface="Calibri" panose="020F0502020204030204" pitchFamily="34" charset="0"/>
                          </a:rPr>
                          <m:t>2</m:t>
                        </m:r>
                      </m:sub>
                    </m:sSub>
                  </m:oMath>
                </a14:m>
                <a:r>
                  <a:rPr lang="es-CL" sz="2800" dirty="0">
                    <a:solidFill>
                      <a:schemeClr val="tx1"/>
                    </a:solidFill>
                    <a:effectLst/>
                    <a:latin typeface="Arial" panose="020B0604020202020204" pitchFamily="34" charset="0"/>
                    <a:ea typeface="Times New Roman" panose="02020603050405020304" pitchFamily="18" charset="0"/>
                  </a:rPr>
                  <a:t>,</a:t>
                </a:r>
                <a:r>
                  <a:rPr lang="es-CL" sz="2800" dirty="0">
                    <a:solidFill>
                      <a:schemeClr val="tx1"/>
                    </a:solidFill>
                    <a:effectLst/>
                    <a:latin typeface="Arial" panose="020B0604020202020204" pitchFamily="34" charset="0"/>
                    <a:ea typeface="Calibri" panose="020F0502020204030204" pitchFamily="34" charset="0"/>
                  </a:rPr>
                  <a:t>…, </a:t>
                </a:r>
                <a:r>
                  <a:rPr lang="es-CL" sz="2800" i="1" dirty="0">
                    <a:solidFill>
                      <a:schemeClr val="tx1"/>
                    </a:solidFill>
                    <a:highlight>
                      <a:srgbClr val="FFFFFF"/>
                    </a:highlight>
                    <a:latin typeface="Times New Roman" panose="02020603050405020304" pitchFamily="18" charset="0"/>
                    <a:ea typeface="Calibri" panose="020F0502020204030204" pitchFamily="34" charset="0"/>
                  </a:rPr>
                  <a:t>y</a:t>
                </a:r>
                <a:r>
                  <a:rPr lang="es-CL" sz="28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 } </a:t>
                </a:r>
                <a:r>
                  <a:rPr lang="es-CL" sz="2800" dirty="0">
                    <a:solidFill>
                      <a:schemeClr val="tx1"/>
                    </a:solidFill>
                    <a:effectLst/>
                    <a:latin typeface="Arial" panose="020B0604020202020204" pitchFamily="34" charset="0"/>
                    <a:ea typeface="Calibri" panose="020F0502020204030204" pitchFamily="34" charset="0"/>
                  </a:rPr>
                  <a:t>o</a:t>
                </a:r>
                <a:r>
                  <a:rPr lang="es-CL" sz="28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 {</a:t>
                </a:r>
                <a14:m>
                  <m:oMath xmlns:m="http://schemas.openxmlformats.org/officeDocument/2006/math">
                    <m:sSub>
                      <m:sSubPr>
                        <m:ctrlPr>
                          <a:rPr lang="es-ES" sz="2800" i="1">
                            <a:solidFill>
                              <a:schemeClr val="tx1"/>
                            </a:solidFill>
                            <a:effectLst/>
                            <a:latin typeface="Cambria Math" panose="02040503050406030204" pitchFamily="18" charset="0"/>
                            <a:ea typeface="Calibri" panose="020F0502020204030204" pitchFamily="34" charset="0"/>
                          </a:rPr>
                        </m:ctrlPr>
                      </m:sSubPr>
                      <m:e>
                        <m:r>
                          <a:rPr lang="es-ES" sz="2800" b="0" i="1" smtClean="0">
                            <a:solidFill>
                              <a:schemeClr val="tx1"/>
                            </a:solidFill>
                            <a:effectLst/>
                            <a:latin typeface="Cambria Math" panose="02040503050406030204" pitchFamily="18" charset="0"/>
                            <a:ea typeface="Calibri" panose="020F0502020204030204" pitchFamily="34" charset="0"/>
                          </a:rPr>
                          <m:t>𝑦</m:t>
                        </m:r>
                      </m:e>
                      <m:sub>
                        <m:r>
                          <a:rPr lang="es-CL" sz="2800" b="0" i="1">
                            <a:solidFill>
                              <a:schemeClr val="tx1"/>
                            </a:solidFill>
                            <a:effectLst/>
                            <a:latin typeface="Cambria Math" panose="02040503050406030204" pitchFamily="18" charset="0"/>
                            <a:ea typeface="Calibri" panose="020F0502020204030204" pitchFamily="34" charset="0"/>
                          </a:rPr>
                          <m:t>𝑡</m:t>
                        </m:r>
                      </m:sub>
                    </m:sSub>
                  </m:oMath>
                </a14:m>
                <a:r>
                  <a:rPr lang="es-CL" sz="28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 </a:t>
                </a:r>
                <a:r>
                  <a:rPr lang="es-CL" sz="2800" dirty="0">
                    <a:solidFill>
                      <a:schemeClr val="tx1"/>
                    </a:solidFill>
                    <a:effectLst/>
                    <a:highlight>
                      <a:srgbClr val="FFFFFF"/>
                    </a:highlight>
                    <a:latin typeface="MJXc-TeX-math-Iw"/>
                    <a:ea typeface="Calibri" panose="020F0502020204030204" pitchFamily="34" charset="0"/>
                    <a:cs typeface="Helvetica" panose="020B0604020202020204" pitchFamily="34" charset="0"/>
                  </a:rPr>
                  <a:t>t</a:t>
                </a:r>
                <a:r>
                  <a:rPr lang="es-CL" sz="28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a:t>
                </a:r>
              </a:p>
              <a:p>
                <a:pPr marL="0" indent="0" algn="ctr">
                  <a:spcAft>
                    <a:spcPts val="800"/>
                  </a:spcAft>
                  <a:buNone/>
                </a:pPr>
                <a:endParaRPr lang="es-CL" dirty="0">
                  <a:solidFill>
                    <a:schemeClr val="tx1"/>
                  </a:solidFill>
                  <a:highlight>
                    <a:srgbClr val="FFFFFF"/>
                  </a:highlight>
                  <a:latin typeface="MJXc-TeX-main-Rw"/>
                  <a:ea typeface="Calibri" panose="020F0502020204030204" pitchFamily="34" charset="0"/>
                  <a:cs typeface="Helvetica" panose="020B0604020202020204" pitchFamily="34" charset="0"/>
                </a:endParaRPr>
              </a:p>
              <a:p>
                <a:pPr marL="0" indent="0">
                  <a:spcAft>
                    <a:spcPts val="800"/>
                  </a:spcAft>
                  <a:buNone/>
                </a:pPr>
                <a:r>
                  <a:rPr lang="es-CL" dirty="0">
                    <a:solidFill>
                      <a:schemeClr val="tx1"/>
                    </a:solidFill>
                    <a:effectLst/>
                    <a:latin typeface="Arial" panose="020B0604020202020204" pitchFamily="34" charset="0"/>
                    <a:ea typeface="Calibri" panose="020F0502020204030204" pitchFamily="34" charset="0"/>
                  </a:rPr>
                  <a:t>Una serie de tiempo</a:t>
                </a:r>
                <a:r>
                  <a:rPr lang="es-CL" dirty="0">
                    <a:solidFill>
                      <a:schemeClr val="tx1"/>
                    </a:solidFill>
                    <a:effectLst/>
                    <a:highlight>
                      <a:srgbClr val="FFFFFF"/>
                    </a:highlight>
                    <a:latin typeface="MJXc-TeX-main-Rw"/>
                    <a:ea typeface="Calibri" panose="020F0502020204030204" pitchFamily="34" charset="0"/>
                    <a:cs typeface="Helvetica" panose="020B0604020202020204" pitchFamily="34" charset="0"/>
                  </a:rPr>
                  <a:t> </a:t>
                </a:r>
                <a:r>
                  <a:rPr lang="es-CL" sz="24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a:t>
                </a:r>
                <a:r>
                  <a:rPr lang="es-CL" sz="2400" dirty="0">
                    <a:solidFill>
                      <a:schemeClr val="tx1"/>
                    </a:solidFill>
                    <a:effectLst/>
                    <a:latin typeface="Arial" panose="020B0604020202020204" pitchFamily="34" charset="0"/>
                    <a:ea typeface="Times New Roman" panose="02020603050405020304" pitchFamily="18" charset="0"/>
                  </a:rPr>
                  <a:t> </a:t>
                </a:r>
                <a14:m>
                  <m:oMath xmlns:m="http://schemas.openxmlformats.org/officeDocument/2006/math">
                    <m:sSub>
                      <m:sSubPr>
                        <m:ctrlPr>
                          <a:rPr lang="es-ES" sz="2400" i="1">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1</m:t>
                        </m:r>
                      </m:sub>
                    </m:sSub>
                  </m:oMath>
                </a14:m>
                <a:r>
                  <a:rPr lang="es-CL" sz="2400" dirty="0">
                    <a:solidFill>
                      <a:schemeClr val="tx1"/>
                    </a:solidFill>
                    <a:effectLst/>
                    <a:latin typeface="Arial" panose="020B0604020202020204" pitchFamily="34" charset="0"/>
                    <a:ea typeface="Times New Roman" panose="02020603050405020304" pitchFamily="18" charset="0"/>
                  </a:rPr>
                  <a:t>,</a:t>
                </a:r>
                <a:r>
                  <a:rPr lang="es-CL" sz="2400" dirty="0">
                    <a:solidFill>
                      <a:schemeClr val="tx1"/>
                    </a:solidFill>
                    <a:effectLst/>
                    <a:latin typeface="Arial" panose="020B0604020202020204" pitchFamily="34" charset="0"/>
                    <a:ea typeface="Calibri" panose="020F0502020204030204" pitchFamily="34" charset="0"/>
                  </a:rPr>
                  <a:t>…</a:t>
                </a:r>
                <a:r>
                  <a:rPr lang="es-CL" sz="2400" dirty="0">
                    <a:solidFill>
                      <a:schemeClr val="tx1"/>
                    </a:solidFill>
                    <a:effectLst/>
                    <a:latin typeface="Arial" panose="020B0604020202020204" pitchFamily="34" charset="0"/>
                    <a:ea typeface="Times New Roman" panose="02020603050405020304" pitchFamily="18" charset="0"/>
                  </a:rPr>
                  <a:t>, </a:t>
                </a:r>
                <a14:m>
                  <m:oMath xmlns:m="http://schemas.openxmlformats.org/officeDocument/2006/math">
                    <m:sSub>
                      <m:sSubPr>
                        <m:ctrlPr>
                          <a:rPr lang="es-ES" sz="2400" i="1">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smtClean="0">
                            <a:solidFill>
                              <a:schemeClr val="tx1"/>
                            </a:solidFill>
                            <a:effectLst/>
                            <a:latin typeface="Cambria Math" panose="02040503050406030204" pitchFamily="18" charset="0"/>
                            <a:ea typeface="Calibri" panose="020F0502020204030204" pitchFamily="34" charset="0"/>
                          </a:rPr>
                          <m:t>𝑇</m:t>
                        </m:r>
                      </m:sub>
                    </m:sSub>
                  </m:oMath>
                </a14:m>
                <a:r>
                  <a:rPr lang="es-CL" sz="2400" dirty="0">
                    <a:solidFill>
                      <a:schemeClr val="tx1"/>
                    </a:solidFill>
                    <a:effectLst/>
                    <a:highlight>
                      <a:srgbClr val="FFFFFF"/>
                    </a:highlight>
                    <a:latin typeface="MJXc-TeX-main-Rw"/>
                    <a:ea typeface="Calibri" panose="020F0502020204030204" pitchFamily="34" charset="0"/>
                    <a:cs typeface="Helvetica" panose="020B0604020202020204" pitchFamily="34" charset="0"/>
                  </a:rPr>
                  <a:t>} </a:t>
                </a:r>
                <a:r>
                  <a:rPr lang="es-CL" dirty="0">
                    <a:solidFill>
                      <a:schemeClr val="tx1"/>
                    </a:solidFill>
                    <a:effectLst/>
                    <a:latin typeface="Arial" panose="020B0604020202020204" pitchFamily="34" charset="0"/>
                    <a:ea typeface="Calibri" panose="020F0502020204030204" pitchFamily="34" charset="0"/>
                  </a:rPr>
                  <a:t>contiene los valores observados de </a:t>
                </a:r>
                <a14:m>
                  <m:oMath xmlns:m="http://schemas.openxmlformats.org/officeDocument/2006/math">
                    <m:sSub>
                      <m:sSubPr>
                        <m:ctrlPr>
                          <a:rPr lang="es-ES" sz="2400" i="1">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𝑡</m:t>
                        </m:r>
                      </m:sub>
                    </m:sSub>
                  </m:oMath>
                </a14:m>
                <a:r>
                  <a:rPr lang="es-CL" dirty="0">
                    <a:solidFill>
                      <a:schemeClr val="tx1"/>
                    </a:solidFill>
                    <a:effectLst/>
                    <a:latin typeface="Arial" panose="020B0604020202020204" pitchFamily="34" charset="0"/>
                    <a:ea typeface="Times New Roman" panose="02020603050405020304" pitchFamily="18" charset="0"/>
                  </a:rPr>
                  <a:t>,</a:t>
                </a:r>
                <a:r>
                  <a:rPr lang="es-CL" dirty="0">
                    <a:solidFill>
                      <a:schemeClr val="tx1"/>
                    </a:solidFill>
                    <a:effectLst/>
                    <a:latin typeface="Arial" panose="020B0604020202020204" pitchFamily="34" charset="0"/>
                    <a:ea typeface="Calibri" panose="020F0502020204030204" pitchFamily="34" charset="0"/>
                  </a:rPr>
                  <a:t> que</a:t>
                </a:r>
                <a:r>
                  <a:rPr lang="es-CL" dirty="0">
                    <a:solidFill>
                      <a:schemeClr val="tx1"/>
                    </a:solidFill>
                    <a:effectLst/>
                    <a:latin typeface="Arial" panose="020B0604020202020204" pitchFamily="34" charset="0"/>
                    <a:ea typeface="Times New Roman" panose="02020603050405020304" pitchFamily="18" charset="0"/>
                  </a:rPr>
                  <a:t> </a:t>
                </a:r>
                <a:r>
                  <a:rPr lang="es-CL" dirty="0">
                    <a:solidFill>
                      <a:schemeClr val="tx1"/>
                    </a:solidFill>
                    <a:effectLst/>
                    <a:latin typeface="Arial" panose="020B0604020202020204" pitchFamily="34" charset="0"/>
                    <a:ea typeface="Calibri" panose="020F0502020204030204" pitchFamily="34" charset="0"/>
                  </a:rPr>
                  <a:t>es la variable estudiada en el instante </a:t>
                </a:r>
                <a:r>
                  <a:rPr lang="es-CL" sz="2400" i="1" dirty="0">
                    <a:solidFill>
                      <a:schemeClr val="tx1"/>
                    </a:solidFill>
                    <a:effectLst/>
                    <a:latin typeface="Times New Roman" panose="02020603050405020304" pitchFamily="18" charset="0"/>
                    <a:ea typeface="Calibri" panose="020F0502020204030204" pitchFamily="34" charset="0"/>
                  </a:rPr>
                  <a:t>t</a:t>
                </a:r>
                <a:r>
                  <a:rPr lang="es-CL" i="1" dirty="0">
                    <a:solidFill>
                      <a:schemeClr val="tx1"/>
                    </a:solidFill>
                    <a:effectLst/>
                    <a:latin typeface="Times New Roman" panose="02020603050405020304" pitchFamily="18" charset="0"/>
                    <a:ea typeface="Calibri" panose="020F0502020204030204" pitchFamily="34" charset="0"/>
                  </a:rPr>
                  <a:t>.</a:t>
                </a:r>
              </a:p>
              <a:p>
                <a:pPr marL="0" indent="0">
                  <a:spcAft>
                    <a:spcPts val="800"/>
                  </a:spcAft>
                  <a:buNone/>
                </a:pPr>
                <a:r>
                  <a:rPr lang="es-ES" dirty="0">
                    <a:solidFill>
                      <a:schemeClr val="tx1"/>
                    </a:solidFill>
                    <a:effectLst/>
                    <a:latin typeface="Arial" panose="020B0604020202020204" pitchFamily="34" charset="0"/>
                    <a:ea typeface="Calibri" panose="020F0502020204030204" pitchFamily="34" charset="0"/>
                  </a:rPr>
                  <a:t>Donde:</a:t>
                </a:r>
              </a:p>
              <a:p>
                <a:pPr marL="0" indent="0">
                  <a:spcAft>
                    <a:spcPts val="800"/>
                  </a:spcAft>
                  <a:buNone/>
                </a:pPr>
                <a:r>
                  <a:rPr lang="es-CL" sz="2400" i="1" dirty="0">
                    <a:solidFill>
                      <a:schemeClr val="tx1"/>
                    </a:solidFill>
                    <a:effectLst/>
                    <a:latin typeface="Times New Roman" panose="02020603050405020304" pitchFamily="18" charset="0"/>
                    <a:ea typeface="Calibri" panose="020F0502020204030204" pitchFamily="34" charset="0"/>
                  </a:rPr>
                  <a:t>T</a:t>
                </a:r>
                <a:r>
                  <a:rPr lang="es-CL" dirty="0">
                    <a:solidFill>
                      <a:schemeClr val="tx1"/>
                    </a:solidFill>
                    <a:effectLst/>
                    <a:latin typeface="Arial" panose="020B0604020202020204" pitchFamily="34" charset="0"/>
                    <a:ea typeface="Calibri" panose="020F0502020204030204" pitchFamily="34" charset="0"/>
                  </a:rPr>
                  <a:t> es el número de observaciones de la serie completa (tamaño/longitud de la serie)</a:t>
                </a: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800"/>
                  </a:spcAft>
                  <a:buNone/>
                </a:pPr>
                <a:endParaRPr lang="es-ES" dirty="0">
                  <a:solidFill>
                    <a:schemeClr val="tx1"/>
                  </a:solidFill>
                  <a:effectLst/>
                  <a:latin typeface="Arial" panose="020B0604020202020204" pitchFamily="34" charset="0"/>
                  <a:ea typeface="Calibri" panose="020F0502020204030204" pitchFamily="34" charset="0"/>
                </a:endParaRPr>
              </a:p>
              <a:p>
                <a:endParaRPr lang="es-ES" sz="2400" dirty="0">
                  <a:solidFill>
                    <a:schemeClr val="tx1"/>
                  </a:solidFill>
                </a:endParaRPr>
              </a:p>
            </p:txBody>
          </p:sp>
        </mc:Choice>
        <mc:Fallback xmlns="">
          <p:sp>
            <p:nvSpPr>
              <p:cNvPr id="4" name="Marcador de contenido 2">
                <a:extLst>
                  <a:ext uri="{FF2B5EF4-FFF2-40B4-BE49-F238E27FC236}">
                    <a16:creationId xmlns:a16="http://schemas.microsoft.com/office/drawing/2014/main" id="{316ECA0A-FB9F-C89B-D093-EAC442210733}"/>
                  </a:ext>
                </a:extLst>
              </p:cNvPr>
              <p:cNvSpPr>
                <a:spLocks noGrp="1" noRot="1" noChangeAspect="1" noMove="1" noResize="1" noEditPoints="1" noAdjustHandles="1" noChangeArrowheads="1" noChangeShapeType="1" noTextEdit="1"/>
              </p:cNvSpPr>
              <p:nvPr>
                <p:ph idx="1"/>
              </p:nvPr>
            </p:nvSpPr>
            <p:spPr>
              <a:xfrm>
                <a:off x="581025" y="2181224"/>
                <a:ext cx="11029950" cy="4478193"/>
              </a:xfrm>
              <a:blipFill>
                <a:blip r:embed="rId4"/>
                <a:stretch>
                  <a:fillRect l="-994" t="-2997"/>
                </a:stretch>
              </a:blipFill>
            </p:spPr>
            <p:txBody>
              <a:bodyPr/>
              <a:lstStyle/>
              <a:p>
                <a:r>
                  <a:rPr lang="es-CL">
                    <a:noFill/>
                  </a:rPr>
                  <a:t> </a:t>
                </a:r>
              </a:p>
            </p:txBody>
          </p:sp>
        </mc:Fallback>
      </mc:AlternateContent>
    </p:spTree>
    <p:extLst>
      <p:ext uri="{BB962C8B-B14F-4D97-AF65-F5344CB8AC3E}">
        <p14:creationId xmlns:p14="http://schemas.microsoft.com/office/powerpoint/2010/main" val="766211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idx="4294967295"/>
          </p:nvPr>
        </p:nvSpPr>
        <p:spPr>
          <a:xfrm>
            <a:off x="0" y="5262563"/>
            <a:ext cx="7769225" cy="823912"/>
          </a:xfrm>
        </p:spPr>
        <p:txBody>
          <a:bodyPr anchor="b">
            <a:normAutofit/>
          </a:bodyPr>
          <a:lstStyle/>
          <a:p>
            <a:r>
              <a:rPr lang="es-ES" sz="2800" dirty="0">
                <a:solidFill>
                  <a:schemeClr val="bg1"/>
                </a:solidFill>
              </a:rPr>
              <a:t>INTRODUCCIÓN A LAS SERIES DE TIEMPO</a:t>
            </a:r>
          </a:p>
        </p:txBody>
      </p:sp>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515937" y="545275"/>
            <a:ext cx="11293475" cy="1381125"/>
          </a:xfrm>
        </p:spPr>
        <p:txBody>
          <a:bodyPr>
            <a:normAutofit/>
          </a:bodyPr>
          <a:lstStyle/>
          <a:p>
            <a:pPr marL="0" indent="0">
              <a:buNone/>
            </a:pPr>
            <a:r>
              <a:rPr lang="es-ES" dirty="0"/>
              <a:t>La</a:t>
            </a:r>
            <a:r>
              <a:rPr lang="es-ES" b="1" dirty="0"/>
              <a:t> frecuencia </a:t>
            </a:r>
            <a:r>
              <a:rPr lang="es-ES" dirty="0"/>
              <a:t>de una serie indica cada cuánto tiempo se representa la información disponible.</a:t>
            </a:r>
          </a:p>
          <a:p>
            <a:pPr>
              <a:buFont typeface="Wingdings" panose="05000000000000000000" pitchFamily="2" charset="2"/>
              <a:buChar char="Ø"/>
            </a:pPr>
            <a:r>
              <a:rPr lang="es-ES" dirty="0"/>
              <a:t>Ejemplo:</a:t>
            </a:r>
          </a:p>
        </p:txBody>
      </p:sp>
      <p:grpSp>
        <p:nvGrpSpPr>
          <p:cNvPr id="13" name="Grupo 12">
            <a:extLst>
              <a:ext uri="{FF2B5EF4-FFF2-40B4-BE49-F238E27FC236}">
                <a16:creationId xmlns:a16="http://schemas.microsoft.com/office/drawing/2014/main" id="{08092EAF-5C52-5741-94DC-8B0F9E022DAB}"/>
              </a:ext>
            </a:extLst>
          </p:cNvPr>
          <p:cNvGrpSpPr/>
          <p:nvPr/>
        </p:nvGrpSpPr>
        <p:grpSpPr>
          <a:xfrm>
            <a:off x="10723419" y="775838"/>
            <a:ext cx="868916" cy="868916"/>
            <a:chOff x="10573615" y="729658"/>
            <a:chExt cx="1037192" cy="1037192"/>
          </a:xfrm>
        </p:grpSpPr>
        <p:sp>
          <p:nvSpPr>
            <p:cNvPr id="14" name="Elipse 13">
              <a:extLst>
                <a:ext uri="{FF2B5EF4-FFF2-40B4-BE49-F238E27FC236}">
                  <a16:creationId xmlns:a16="http://schemas.microsoft.com/office/drawing/2014/main" id="{DED5BC6C-B449-0362-6BFA-FC2E5B2E0A18}"/>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Cronómetro con relleno sólido">
              <a:extLst>
                <a:ext uri="{FF2B5EF4-FFF2-40B4-BE49-F238E27FC236}">
                  <a16:creationId xmlns:a16="http://schemas.microsoft.com/office/drawing/2014/main" id="{E3722740-B128-937D-4E5E-3BC378A44D7E}"/>
                </a:ext>
              </a:extLst>
            </p:cNvPr>
            <p:cNvSpPr/>
            <p:nvPr/>
          </p:nvSpPr>
          <p:spPr>
            <a:xfrm>
              <a:off x="10694932" y="835781"/>
              <a:ext cx="794558" cy="79455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pSp>
        <p:nvGrpSpPr>
          <p:cNvPr id="4" name="Grupo 3">
            <a:extLst>
              <a:ext uri="{FF2B5EF4-FFF2-40B4-BE49-F238E27FC236}">
                <a16:creationId xmlns:a16="http://schemas.microsoft.com/office/drawing/2014/main" id="{59C6090D-E06A-10B5-689E-4DCAE607FBD5}"/>
              </a:ext>
            </a:extLst>
          </p:cNvPr>
          <p:cNvGrpSpPr/>
          <p:nvPr/>
        </p:nvGrpSpPr>
        <p:grpSpPr>
          <a:xfrm>
            <a:off x="1980004" y="1644754"/>
            <a:ext cx="8593013" cy="4833872"/>
            <a:chOff x="1061882" y="1887794"/>
            <a:chExt cx="8593013" cy="4833872"/>
          </a:xfrm>
        </p:grpSpPr>
        <p:pic>
          <p:nvPicPr>
            <p:cNvPr id="6" name="Imagen 5">
              <a:extLst>
                <a:ext uri="{FF2B5EF4-FFF2-40B4-BE49-F238E27FC236}">
                  <a16:creationId xmlns:a16="http://schemas.microsoft.com/office/drawing/2014/main" id="{66C08EC8-8AD2-2C9A-62FD-E38104D6A0B8}"/>
                </a:ext>
              </a:extLst>
            </p:cNvPr>
            <p:cNvPicPr>
              <a:picLocks noChangeAspect="1"/>
            </p:cNvPicPr>
            <p:nvPr/>
          </p:nvPicPr>
          <p:blipFill>
            <a:blip r:embed="rId4"/>
            <a:stretch>
              <a:fillRect/>
            </a:stretch>
          </p:blipFill>
          <p:spPr>
            <a:xfrm>
              <a:off x="1061882" y="1887794"/>
              <a:ext cx="8593013" cy="4833872"/>
            </a:xfrm>
            <a:prstGeom prst="rect">
              <a:avLst/>
            </a:prstGeom>
          </p:spPr>
        </p:pic>
        <p:sp>
          <p:nvSpPr>
            <p:cNvPr id="8" name="CuadroTexto 7">
              <a:extLst>
                <a:ext uri="{FF2B5EF4-FFF2-40B4-BE49-F238E27FC236}">
                  <a16:creationId xmlns:a16="http://schemas.microsoft.com/office/drawing/2014/main" id="{6B2F50D6-5078-1993-F12C-EE1B731380BF}"/>
                </a:ext>
              </a:extLst>
            </p:cNvPr>
            <p:cNvSpPr txBox="1"/>
            <p:nvPr/>
          </p:nvSpPr>
          <p:spPr>
            <a:xfrm>
              <a:off x="2682239" y="4314826"/>
              <a:ext cx="1103180" cy="307777"/>
            </a:xfrm>
            <a:prstGeom prst="rect">
              <a:avLst/>
            </a:prstGeom>
            <a:solidFill>
              <a:srgbClr val="FFFFFF"/>
            </a:solidFill>
          </p:spPr>
          <p:txBody>
            <a:bodyPr wrap="square" rtlCol="0">
              <a:spAutoFit/>
            </a:bodyPr>
            <a:lstStyle/>
            <a:p>
              <a:pPr algn="ctr"/>
              <a:r>
                <a:rPr lang="es-ES" sz="1400" dirty="0">
                  <a:solidFill>
                    <a:schemeClr val="tx1">
                      <a:lumMod val="65000"/>
                      <a:lumOff val="35000"/>
                    </a:schemeClr>
                  </a:solidFill>
                  <a:latin typeface="+mj-lt"/>
                </a:rPr>
                <a:t>Desempleo</a:t>
              </a:r>
            </a:p>
          </p:txBody>
        </p:sp>
        <p:sp>
          <p:nvSpPr>
            <p:cNvPr id="9" name="CuadroTexto 8">
              <a:extLst>
                <a:ext uri="{FF2B5EF4-FFF2-40B4-BE49-F238E27FC236}">
                  <a16:creationId xmlns:a16="http://schemas.microsoft.com/office/drawing/2014/main" id="{9AEF65F4-25DD-1414-3177-F63D79CD6DBB}"/>
                </a:ext>
              </a:extLst>
            </p:cNvPr>
            <p:cNvSpPr txBox="1"/>
            <p:nvPr/>
          </p:nvSpPr>
          <p:spPr>
            <a:xfrm>
              <a:off x="6399982" y="4233546"/>
              <a:ext cx="1899921" cy="307777"/>
            </a:xfrm>
            <a:prstGeom prst="rect">
              <a:avLst/>
            </a:prstGeom>
            <a:solidFill>
              <a:srgbClr val="FFFFFF"/>
            </a:solidFill>
          </p:spPr>
          <p:txBody>
            <a:bodyPr wrap="square" rtlCol="0">
              <a:spAutoFit/>
            </a:bodyPr>
            <a:lstStyle/>
            <a:p>
              <a:pPr algn="ctr"/>
              <a:r>
                <a:rPr lang="es-ES" sz="1400" dirty="0">
                  <a:solidFill>
                    <a:schemeClr val="tx1">
                      <a:lumMod val="65000"/>
                      <a:lumOff val="35000"/>
                    </a:schemeClr>
                  </a:solidFill>
                  <a:latin typeface="+mj-lt"/>
                </a:rPr>
                <a:t>Consumo eléctrico</a:t>
              </a:r>
            </a:p>
          </p:txBody>
        </p:sp>
        <p:sp>
          <p:nvSpPr>
            <p:cNvPr id="10" name="CuadroTexto 9">
              <a:extLst>
                <a:ext uri="{FF2B5EF4-FFF2-40B4-BE49-F238E27FC236}">
                  <a16:creationId xmlns:a16="http://schemas.microsoft.com/office/drawing/2014/main" id="{B9ED4F97-6C49-5C49-15F0-B6067E03FD8A}"/>
                </a:ext>
              </a:extLst>
            </p:cNvPr>
            <p:cNvSpPr txBox="1"/>
            <p:nvPr/>
          </p:nvSpPr>
          <p:spPr>
            <a:xfrm>
              <a:off x="5890576" y="1961017"/>
              <a:ext cx="2552384" cy="307777"/>
            </a:xfrm>
            <a:prstGeom prst="rect">
              <a:avLst/>
            </a:prstGeom>
            <a:solidFill>
              <a:srgbClr val="FFFFFF"/>
            </a:solidFill>
          </p:spPr>
          <p:txBody>
            <a:bodyPr wrap="square" rtlCol="0">
              <a:spAutoFit/>
            </a:bodyPr>
            <a:lstStyle/>
            <a:p>
              <a:pPr algn="ctr"/>
              <a:r>
                <a:rPr lang="es-ES" sz="1400" dirty="0">
                  <a:solidFill>
                    <a:schemeClr val="tx1">
                      <a:lumMod val="65000"/>
                      <a:lumOff val="35000"/>
                    </a:schemeClr>
                  </a:solidFill>
                  <a:latin typeface="+mj-lt"/>
                </a:rPr>
                <a:t>Precio apertura acción</a:t>
              </a:r>
            </a:p>
          </p:txBody>
        </p:sp>
      </p:grpSp>
      <p:sp>
        <p:nvSpPr>
          <p:cNvPr id="11" name="CuadroTexto 10">
            <a:extLst>
              <a:ext uri="{FF2B5EF4-FFF2-40B4-BE49-F238E27FC236}">
                <a16:creationId xmlns:a16="http://schemas.microsoft.com/office/drawing/2014/main" id="{CA800735-815D-7DCF-E22A-584CE40D1A66}"/>
              </a:ext>
            </a:extLst>
          </p:cNvPr>
          <p:cNvSpPr txBox="1"/>
          <p:nvPr/>
        </p:nvSpPr>
        <p:spPr>
          <a:xfrm>
            <a:off x="3600361" y="1749709"/>
            <a:ext cx="1103180" cy="307777"/>
          </a:xfrm>
          <a:prstGeom prst="rect">
            <a:avLst/>
          </a:prstGeom>
          <a:solidFill>
            <a:srgbClr val="FFFFFF"/>
          </a:solidFill>
        </p:spPr>
        <p:txBody>
          <a:bodyPr wrap="square" rtlCol="0">
            <a:spAutoFit/>
          </a:bodyPr>
          <a:lstStyle/>
          <a:p>
            <a:pPr algn="ctr"/>
            <a:r>
              <a:rPr lang="es-ES" sz="1400" dirty="0">
                <a:solidFill>
                  <a:schemeClr val="tx1">
                    <a:lumMod val="65000"/>
                    <a:lumOff val="35000"/>
                  </a:schemeClr>
                </a:solidFill>
                <a:latin typeface="+mj-lt"/>
              </a:rPr>
              <a:t>Taxis</a:t>
            </a:r>
          </a:p>
        </p:txBody>
      </p:sp>
    </p:spTree>
    <p:extLst>
      <p:ext uri="{BB962C8B-B14F-4D97-AF65-F5344CB8AC3E}">
        <p14:creationId xmlns:p14="http://schemas.microsoft.com/office/powerpoint/2010/main" val="24336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idx="4294967295"/>
          </p:nvPr>
        </p:nvSpPr>
        <p:spPr>
          <a:xfrm>
            <a:off x="0" y="5262563"/>
            <a:ext cx="7769225" cy="823912"/>
          </a:xfrm>
        </p:spPr>
        <p:txBody>
          <a:bodyPr anchor="b">
            <a:normAutofit/>
          </a:bodyPr>
          <a:lstStyle/>
          <a:p>
            <a:r>
              <a:rPr lang="es-ES" sz="2800" dirty="0">
                <a:solidFill>
                  <a:schemeClr val="bg1"/>
                </a:solidFill>
              </a:rPr>
              <a:t>INTRODUCCIÓN A LAS SERIES DE TIEMPO</a:t>
            </a:r>
          </a:p>
        </p:txBody>
      </p:sp>
      <p:grpSp>
        <p:nvGrpSpPr>
          <p:cNvPr id="13" name="Grupo 12">
            <a:extLst>
              <a:ext uri="{FF2B5EF4-FFF2-40B4-BE49-F238E27FC236}">
                <a16:creationId xmlns:a16="http://schemas.microsoft.com/office/drawing/2014/main" id="{08092EAF-5C52-5741-94DC-8B0F9E022DAB}"/>
              </a:ext>
            </a:extLst>
          </p:cNvPr>
          <p:cNvGrpSpPr/>
          <p:nvPr/>
        </p:nvGrpSpPr>
        <p:grpSpPr>
          <a:xfrm>
            <a:off x="10723419" y="775838"/>
            <a:ext cx="868916" cy="868916"/>
            <a:chOff x="10573615" y="729658"/>
            <a:chExt cx="1037192" cy="1037192"/>
          </a:xfrm>
        </p:grpSpPr>
        <p:sp>
          <p:nvSpPr>
            <p:cNvPr id="14" name="Elipse 13">
              <a:extLst>
                <a:ext uri="{FF2B5EF4-FFF2-40B4-BE49-F238E27FC236}">
                  <a16:creationId xmlns:a16="http://schemas.microsoft.com/office/drawing/2014/main" id="{DED5BC6C-B449-0362-6BFA-FC2E5B2E0A18}"/>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Cronómetro con relleno sólido">
              <a:extLst>
                <a:ext uri="{FF2B5EF4-FFF2-40B4-BE49-F238E27FC236}">
                  <a16:creationId xmlns:a16="http://schemas.microsoft.com/office/drawing/2014/main" id="{E3722740-B128-937D-4E5E-3BC378A44D7E}"/>
                </a:ext>
              </a:extLst>
            </p:cNvPr>
            <p:cNvSpPr/>
            <p:nvPr/>
          </p:nvSpPr>
          <p:spPr>
            <a:xfrm>
              <a:off x="10694932" y="835781"/>
              <a:ext cx="794558" cy="79455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2" name="Marcador de contenido 2">
            <a:extLst>
              <a:ext uri="{FF2B5EF4-FFF2-40B4-BE49-F238E27FC236}">
                <a16:creationId xmlns:a16="http://schemas.microsoft.com/office/drawing/2014/main" id="{4A58BBD1-043B-D8ED-0046-60532AF9D9F8}"/>
              </a:ext>
            </a:extLst>
          </p:cNvPr>
          <p:cNvSpPr txBox="1">
            <a:spLocks/>
          </p:cNvSpPr>
          <p:nvPr/>
        </p:nvSpPr>
        <p:spPr>
          <a:xfrm>
            <a:off x="838199" y="1911926"/>
            <a:ext cx="10734675" cy="4031673"/>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buFont typeface="Wingdings" panose="05000000000000000000" pitchFamily="2" charset="2"/>
              <a:buChar char="Ø"/>
            </a:pPr>
            <a:endParaRPr lang="es-ES" sz="2400" dirty="0"/>
          </a:p>
          <a:p>
            <a:pPr algn="just">
              <a:buFont typeface="Wingdings" panose="05000000000000000000" pitchFamily="2" charset="2"/>
              <a:buChar char="Ø"/>
            </a:pPr>
            <a:r>
              <a:rPr lang="es-ES" sz="2400" dirty="0"/>
              <a:t>Taxis: con frecuencia anual, representa el número de taxis en circulación.</a:t>
            </a:r>
          </a:p>
          <a:p>
            <a:pPr algn="just">
              <a:buFont typeface="Wingdings" panose="05000000000000000000" pitchFamily="2" charset="2"/>
              <a:buChar char="Ø"/>
            </a:pPr>
            <a:r>
              <a:rPr lang="es-ES" sz="2400" dirty="0"/>
              <a:t>Precio Apertura: con frecuencia diaria, representa el precio de la acción de una empresa.</a:t>
            </a:r>
          </a:p>
          <a:p>
            <a:pPr algn="just">
              <a:buFont typeface="Wingdings" panose="05000000000000000000" pitchFamily="2" charset="2"/>
              <a:buChar char="Ø"/>
            </a:pPr>
            <a:r>
              <a:rPr lang="es-ES" sz="2400" dirty="0"/>
              <a:t>Desempleo: con frecuencia trimestral, representa la tasa de desempleo de individuos menores de 25 años.</a:t>
            </a:r>
          </a:p>
          <a:p>
            <a:pPr algn="just">
              <a:buFont typeface="Wingdings" panose="05000000000000000000" pitchFamily="2" charset="2"/>
              <a:buChar char="Ø"/>
            </a:pPr>
            <a:r>
              <a:rPr lang="es-ES" sz="2400" dirty="0"/>
              <a:t>Consumo eléctrico: con frecuencia horaria, representa el consumo en MW hora.</a:t>
            </a:r>
          </a:p>
        </p:txBody>
      </p:sp>
    </p:spTree>
    <p:extLst>
      <p:ext uri="{BB962C8B-B14F-4D97-AF65-F5344CB8AC3E}">
        <p14:creationId xmlns:p14="http://schemas.microsoft.com/office/powerpoint/2010/main" val="205752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aphicFrame>
        <p:nvGraphicFramePr>
          <p:cNvPr id="4" name="Marcador de contenido 2">
            <a:extLst>
              <a:ext uri="{FF2B5EF4-FFF2-40B4-BE49-F238E27FC236}">
                <a16:creationId xmlns:a16="http://schemas.microsoft.com/office/drawing/2014/main" id="{4832ED8E-EC19-7F4E-BE2D-247FB2DC8061}"/>
              </a:ext>
            </a:extLst>
          </p:cNvPr>
          <p:cNvGraphicFramePr>
            <a:graphicFrameLocks noGrp="1"/>
          </p:cNvGraphicFramePr>
          <p:nvPr>
            <p:ph idx="1"/>
          </p:nvPr>
        </p:nvGraphicFramePr>
        <p:xfrm>
          <a:off x="438067" y="1258811"/>
          <a:ext cx="7503665" cy="4384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90921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COMPONENTES DE UNA SERIE DE TIEMPO</a:t>
            </a:r>
          </a:p>
        </p:txBody>
      </p:sp>
      <p:sp>
        <p:nvSpPr>
          <p:cNvPr id="4" name="Marcador de contenido 3">
            <a:extLst>
              <a:ext uri="{FF2B5EF4-FFF2-40B4-BE49-F238E27FC236}">
                <a16:creationId xmlns:a16="http://schemas.microsoft.com/office/drawing/2014/main" id="{4038DCCB-6231-7F18-5AB4-DF32E9DD5F50}"/>
              </a:ext>
            </a:extLst>
          </p:cNvPr>
          <p:cNvSpPr>
            <a:spLocks noGrp="1"/>
          </p:cNvSpPr>
          <p:nvPr>
            <p:ph sz="half" idx="2"/>
          </p:nvPr>
        </p:nvSpPr>
        <p:spPr>
          <a:xfrm>
            <a:off x="6576290" y="2471128"/>
            <a:ext cx="4868264" cy="3385705"/>
          </a:xfrm>
        </p:spPr>
        <p:txBody>
          <a:bodyPr>
            <a:normAutofit fontScale="92500" lnSpcReduction="20000"/>
          </a:bodyPr>
          <a:lstStyle/>
          <a:p>
            <a:pPr algn="just"/>
            <a:r>
              <a:rPr lang="es-ES" sz="2400" dirty="0"/>
              <a:t>Tendencia (</a:t>
            </a:r>
            <a:r>
              <a:rPr lang="es-ES" sz="2400" dirty="0" err="1"/>
              <a:t>Trend</a:t>
            </a:r>
            <a:r>
              <a:rPr lang="es-ES" sz="2400" dirty="0"/>
              <a:t>): Indica la evolución de la variable a largo plazo.</a:t>
            </a:r>
          </a:p>
          <a:p>
            <a:pPr algn="just"/>
            <a:r>
              <a:rPr lang="es-ES" sz="2400" dirty="0"/>
              <a:t>Estacionalidad (</a:t>
            </a:r>
            <a:r>
              <a:rPr lang="es-ES" sz="2400" dirty="0" err="1"/>
              <a:t>Seasonality</a:t>
            </a:r>
            <a:r>
              <a:rPr lang="es-ES" sz="2400" dirty="0"/>
              <a:t>): Muestra el movimiento periódico a corto plazo dentro de un mismo ciclo.</a:t>
            </a:r>
          </a:p>
          <a:p>
            <a:pPr algn="just"/>
            <a:r>
              <a:rPr lang="es-ES" sz="2400" dirty="0"/>
              <a:t>Ciclo (</a:t>
            </a:r>
            <a:r>
              <a:rPr lang="es-ES" sz="2400" dirty="0" err="1"/>
              <a:t>Cycle</a:t>
            </a:r>
            <a:r>
              <a:rPr lang="es-ES" sz="2400" dirty="0"/>
              <a:t>): Recoge las oscilaciones periódicas de la variable.</a:t>
            </a:r>
          </a:p>
          <a:p>
            <a:pPr algn="just"/>
            <a:r>
              <a:rPr lang="es-ES" sz="2400" dirty="0"/>
              <a:t>Aleatoriedad (</a:t>
            </a:r>
            <a:r>
              <a:rPr lang="es-ES" sz="2400" dirty="0" err="1"/>
              <a:t>Random</a:t>
            </a:r>
            <a:r>
              <a:rPr lang="es-ES" sz="2400" dirty="0"/>
              <a:t>): Variaciones aleatorias o estocásticas en los datos que no pueden explicarse por la tendencia, la estacionalidad o los ciclos.</a:t>
            </a:r>
          </a:p>
        </p:txBody>
      </p:sp>
      <p:pic>
        <p:nvPicPr>
          <p:cNvPr id="8" name="Marcador de contenido 4">
            <a:extLst>
              <a:ext uri="{FF2B5EF4-FFF2-40B4-BE49-F238E27FC236}">
                <a16:creationId xmlns:a16="http://schemas.microsoft.com/office/drawing/2014/main" id="{0C475BDD-9CBF-FC2E-1605-C7E0509FE4C8}"/>
              </a:ext>
              <a:ext uri="{C183D7F6-B498-43B3-948B-1728B52AA6E4}">
                <adec:decorative xmlns:adec="http://schemas.microsoft.com/office/drawing/2017/decorative" val="0"/>
              </a:ext>
            </a:extLst>
          </p:cNvPr>
          <p:cNvPicPr>
            <a:picLocks noGrp="1" noChangeAspect="1"/>
          </p:cNvPicPr>
          <p:nvPr>
            <p:ph sz="half" idx="1"/>
          </p:nvPr>
        </p:nvPicPr>
        <p:blipFill>
          <a:blip r:embed="rId3"/>
          <a:stretch>
            <a:fillRect/>
          </a:stretch>
        </p:blipFill>
        <p:spPr>
          <a:xfrm>
            <a:off x="581025" y="2553347"/>
            <a:ext cx="5422900" cy="2981618"/>
          </a:xfrm>
          <a:prstGeom prst="rect">
            <a:avLst/>
          </a:prstGeom>
        </p:spPr>
      </p:pic>
      <p:sp>
        <p:nvSpPr>
          <p:cNvPr id="13" name="CuadroTexto 12">
            <a:extLst>
              <a:ext uri="{FF2B5EF4-FFF2-40B4-BE49-F238E27FC236}">
                <a16:creationId xmlns:a16="http://schemas.microsoft.com/office/drawing/2014/main" id="{6C45C5DE-68B9-954B-E9C0-956139CD2B52}"/>
              </a:ext>
            </a:extLst>
          </p:cNvPr>
          <p:cNvSpPr txBox="1"/>
          <p:nvPr/>
        </p:nvSpPr>
        <p:spPr>
          <a:xfrm>
            <a:off x="3827127" y="4044156"/>
            <a:ext cx="1641987" cy="307777"/>
          </a:xfrm>
          <a:prstGeom prst="rect">
            <a:avLst/>
          </a:prstGeom>
          <a:solidFill>
            <a:schemeClr val="bg1"/>
          </a:solidFill>
        </p:spPr>
        <p:txBody>
          <a:bodyPr wrap="square" rtlCol="0">
            <a:spAutoFit/>
          </a:bodyPr>
          <a:lstStyle/>
          <a:p>
            <a:r>
              <a:rPr lang="es-ES" sz="1400" dirty="0">
                <a:latin typeface="Calibri" panose="020F0502020204030204" pitchFamily="34" charset="0"/>
                <a:cs typeface="Calibri" panose="020F0502020204030204" pitchFamily="34" charset="0"/>
              </a:rPr>
              <a:t>Aleatoriedad</a:t>
            </a:r>
          </a:p>
        </p:txBody>
      </p:sp>
      <p:sp>
        <p:nvSpPr>
          <p:cNvPr id="15" name="CuadroTexto 14">
            <a:extLst>
              <a:ext uri="{FF2B5EF4-FFF2-40B4-BE49-F238E27FC236}">
                <a16:creationId xmlns:a16="http://schemas.microsoft.com/office/drawing/2014/main" id="{77E569E8-9179-FD19-24A8-50B1BFACC3CC}"/>
              </a:ext>
            </a:extLst>
          </p:cNvPr>
          <p:cNvSpPr txBox="1"/>
          <p:nvPr/>
        </p:nvSpPr>
        <p:spPr>
          <a:xfrm>
            <a:off x="747446" y="5704242"/>
            <a:ext cx="5023956" cy="276999"/>
          </a:xfrm>
          <a:prstGeom prst="rect">
            <a:avLst/>
          </a:prstGeom>
          <a:noFill/>
        </p:spPr>
        <p:txBody>
          <a:bodyPr wrap="square" rtlCol="0">
            <a:spAutoFit/>
          </a:bodyPr>
          <a:lstStyle/>
          <a:p>
            <a:pPr algn="ctr"/>
            <a:r>
              <a:rPr lang="es-CL" sz="1200" i="1" dirty="0">
                <a:effectLst/>
                <a:latin typeface="Arial" panose="020B0604020202020204" pitchFamily="34" charset="0"/>
                <a:ea typeface="Calibri" panose="020F0502020204030204" pitchFamily="34" charset="0"/>
              </a:rPr>
              <a:t>Componentes de una serie de tiempo. Sapag (1998)</a:t>
            </a:r>
            <a:endParaRPr lang="es-ES" sz="1200" i="1" dirty="0"/>
          </a:p>
        </p:txBody>
      </p:sp>
      <p:grpSp>
        <p:nvGrpSpPr>
          <p:cNvPr id="16" name="Grupo 15">
            <a:extLst>
              <a:ext uri="{FF2B5EF4-FFF2-40B4-BE49-F238E27FC236}">
                <a16:creationId xmlns:a16="http://schemas.microsoft.com/office/drawing/2014/main" id="{2F80DC91-0DC1-2E10-CD5F-5FC54DF55E3D}"/>
              </a:ext>
            </a:extLst>
          </p:cNvPr>
          <p:cNvGrpSpPr/>
          <p:nvPr/>
        </p:nvGrpSpPr>
        <p:grpSpPr>
          <a:xfrm>
            <a:off x="10728388" y="777082"/>
            <a:ext cx="863947" cy="863947"/>
            <a:chOff x="10746860" y="724427"/>
            <a:chExt cx="938673" cy="938673"/>
          </a:xfrm>
        </p:grpSpPr>
        <p:sp>
          <p:nvSpPr>
            <p:cNvPr id="17" name="Elipse 16">
              <a:extLst>
                <a:ext uri="{FF2B5EF4-FFF2-40B4-BE49-F238E27FC236}">
                  <a16:creationId xmlns:a16="http://schemas.microsoft.com/office/drawing/2014/main" id="{5F82E518-C528-8F57-E2D5-BFB89A0BC136}"/>
                </a:ext>
              </a:extLst>
            </p:cNvPr>
            <p:cNvSpPr/>
            <p:nvPr/>
          </p:nvSpPr>
          <p:spPr>
            <a:xfrm>
              <a:off x="10746860" y="724427"/>
              <a:ext cx="938673" cy="938673"/>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8" name="Rectángulo 17" descr="Tendencia al alza con relleno sólido">
              <a:extLst>
                <a:ext uri="{FF2B5EF4-FFF2-40B4-BE49-F238E27FC236}">
                  <a16:creationId xmlns:a16="http://schemas.microsoft.com/office/drawing/2014/main" id="{D5167386-31AF-744E-2E4E-DA7AE9CF5BAF}"/>
                </a:ext>
              </a:extLst>
            </p:cNvPr>
            <p:cNvSpPr/>
            <p:nvPr/>
          </p:nvSpPr>
          <p:spPr>
            <a:xfrm>
              <a:off x="10899886" y="849745"/>
              <a:ext cx="688039" cy="688039"/>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274595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1"/>
          </p:nvPr>
        </p:nvSpPr>
        <p:spPr>
          <a:xfrm>
            <a:off x="447816" y="1076324"/>
            <a:ext cx="10421416" cy="3729675"/>
          </a:xfrm>
        </p:spPr>
        <p:txBody>
          <a:bodyPr>
            <a:normAutofit fontScale="85000" lnSpcReduction="20000"/>
          </a:bodyPr>
          <a:lstStyle/>
          <a:p>
            <a:pPr marL="0" indent="0" algn="just">
              <a:buNone/>
            </a:pPr>
            <a:r>
              <a:rPr lang="es-ES" b="1" dirty="0"/>
              <a:t>TENDENCIA (TREND)</a:t>
            </a:r>
          </a:p>
          <a:p>
            <a:pPr marL="0" indent="0" algn="just">
              <a:buNone/>
            </a:pPr>
            <a:endParaRPr lang="es-ES" b="1" dirty="0"/>
          </a:p>
          <a:p>
            <a:pPr algn="just"/>
            <a:r>
              <a:rPr lang="es-ES" dirty="0"/>
              <a:t>La tendencia en una serie de tiempo se refiere a la dirección general del comportamiento de los datos a lo largo del tiempo. </a:t>
            </a:r>
          </a:p>
          <a:p>
            <a:pPr algn="just"/>
            <a:r>
              <a:rPr lang="es-ES" dirty="0"/>
              <a:t>Representa el patrón a largo plazo de crecimiento, declive o estabilidad en los datos, ignorando las fluctuaciones de corto plazo, estacionales o aleatorias. </a:t>
            </a:r>
          </a:p>
          <a:p>
            <a:pPr algn="just"/>
            <a:r>
              <a:rPr lang="es-ES" dirty="0"/>
              <a:t>Identificar la tendencia es fundamental para comprender la evolución de la serie de tiempo y puede proporcionar información valiosa sobre las fuerzas subyacentes que impulsan el comportamiento observado.</a:t>
            </a:r>
          </a:p>
          <a:p>
            <a:pPr algn="just"/>
            <a:endParaRPr lang="es-ES" dirty="0"/>
          </a:p>
        </p:txBody>
      </p:sp>
      <p:grpSp>
        <p:nvGrpSpPr>
          <p:cNvPr id="6" name="Grupo 5">
            <a:extLst>
              <a:ext uri="{FF2B5EF4-FFF2-40B4-BE49-F238E27FC236}">
                <a16:creationId xmlns:a16="http://schemas.microsoft.com/office/drawing/2014/main" id="{8069267F-7A10-BD12-CB94-A462D71EC436}"/>
              </a:ext>
            </a:extLst>
          </p:cNvPr>
          <p:cNvGrpSpPr/>
          <p:nvPr/>
        </p:nvGrpSpPr>
        <p:grpSpPr>
          <a:xfrm>
            <a:off x="10728388" y="777082"/>
            <a:ext cx="863947" cy="863947"/>
            <a:chOff x="10746860" y="724427"/>
            <a:chExt cx="938673" cy="938673"/>
          </a:xfrm>
        </p:grpSpPr>
        <p:sp>
          <p:nvSpPr>
            <p:cNvPr id="4" name="Elipse 3">
              <a:extLst>
                <a:ext uri="{FF2B5EF4-FFF2-40B4-BE49-F238E27FC236}">
                  <a16:creationId xmlns:a16="http://schemas.microsoft.com/office/drawing/2014/main" id="{EA180B7C-8190-6F5A-B593-2F0A92F3D6FB}"/>
                </a:ext>
              </a:extLst>
            </p:cNvPr>
            <p:cNvSpPr/>
            <p:nvPr/>
          </p:nvSpPr>
          <p:spPr>
            <a:xfrm>
              <a:off x="10746860" y="724427"/>
              <a:ext cx="938673" cy="938673"/>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Tendencia al alza con relleno sólido">
              <a:extLst>
                <a:ext uri="{FF2B5EF4-FFF2-40B4-BE49-F238E27FC236}">
                  <a16:creationId xmlns:a16="http://schemas.microsoft.com/office/drawing/2014/main" id="{A30A0535-A890-887E-6B6D-ABB7AA8C253A}"/>
                </a:ext>
              </a:extLst>
            </p:cNvPr>
            <p:cNvSpPr/>
            <p:nvPr/>
          </p:nvSpPr>
          <p:spPr>
            <a:xfrm>
              <a:off x="10899886" y="849745"/>
              <a:ext cx="688039" cy="688039"/>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2" name="Título 4">
            <a:extLst>
              <a:ext uri="{FF2B5EF4-FFF2-40B4-BE49-F238E27FC236}">
                <a16:creationId xmlns:a16="http://schemas.microsoft.com/office/drawing/2014/main" id="{CBEF6688-9FED-38B6-5477-34D820BFC479}"/>
              </a:ext>
            </a:extLst>
          </p:cNvPr>
          <p:cNvSpPr txBox="1">
            <a:spLocks/>
          </p:cNvSpPr>
          <p:nvPr/>
        </p:nvSpPr>
        <p:spPr>
          <a:xfrm>
            <a:off x="581192" y="5262296"/>
            <a:ext cx="7768481" cy="8244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solidFill>
                  <a:schemeClr val="bg1"/>
                </a:solidFill>
              </a:rPr>
              <a:t>COMPONENTES DE UNA SERIE DE TIEMPO</a:t>
            </a:r>
          </a:p>
        </p:txBody>
      </p:sp>
    </p:spTree>
    <p:extLst>
      <p:ext uri="{BB962C8B-B14F-4D97-AF65-F5344CB8AC3E}">
        <p14:creationId xmlns:p14="http://schemas.microsoft.com/office/powerpoint/2010/main" val="408798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069267F-7A10-BD12-CB94-A462D71EC436}"/>
              </a:ext>
            </a:extLst>
          </p:cNvPr>
          <p:cNvGrpSpPr/>
          <p:nvPr/>
        </p:nvGrpSpPr>
        <p:grpSpPr>
          <a:xfrm>
            <a:off x="10728388" y="777082"/>
            <a:ext cx="863947" cy="863947"/>
            <a:chOff x="10746860" y="724427"/>
            <a:chExt cx="938673" cy="938673"/>
          </a:xfrm>
        </p:grpSpPr>
        <p:sp>
          <p:nvSpPr>
            <p:cNvPr id="4" name="Elipse 3">
              <a:extLst>
                <a:ext uri="{FF2B5EF4-FFF2-40B4-BE49-F238E27FC236}">
                  <a16:creationId xmlns:a16="http://schemas.microsoft.com/office/drawing/2014/main" id="{EA180B7C-8190-6F5A-B593-2F0A92F3D6FB}"/>
                </a:ext>
              </a:extLst>
            </p:cNvPr>
            <p:cNvSpPr/>
            <p:nvPr/>
          </p:nvSpPr>
          <p:spPr>
            <a:xfrm>
              <a:off x="10746860" y="724427"/>
              <a:ext cx="938673" cy="938673"/>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Tendencia al alza con relleno sólido">
              <a:extLst>
                <a:ext uri="{FF2B5EF4-FFF2-40B4-BE49-F238E27FC236}">
                  <a16:creationId xmlns:a16="http://schemas.microsoft.com/office/drawing/2014/main" id="{A30A0535-A890-887E-6B6D-ABB7AA8C253A}"/>
                </a:ext>
              </a:extLst>
            </p:cNvPr>
            <p:cNvSpPr/>
            <p:nvPr/>
          </p:nvSpPr>
          <p:spPr>
            <a:xfrm>
              <a:off x="10899886" y="849745"/>
              <a:ext cx="688039" cy="688039"/>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2" name="Título 4">
            <a:extLst>
              <a:ext uri="{FF2B5EF4-FFF2-40B4-BE49-F238E27FC236}">
                <a16:creationId xmlns:a16="http://schemas.microsoft.com/office/drawing/2014/main" id="{CBEF6688-9FED-38B6-5477-34D820BFC479}"/>
              </a:ext>
            </a:extLst>
          </p:cNvPr>
          <p:cNvSpPr txBox="1">
            <a:spLocks/>
          </p:cNvSpPr>
          <p:nvPr/>
        </p:nvSpPr>
        <p:spPr>
          <a:xfrm>
            <a:off x="581192" y="5262296"/>
            <a:ext cx="7768481" cy="8244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solidFill>
                  <a:schemeClr val="bg1"/>
                </a:solidFill>
              </a:rPr>
              <a:t>COMPONENTES DE UNA SERIE DE TIEMPO</a:t>
            </a:r>
          </a:p>
        </p:txBody>
      </p:sp>
      <p:pic>
        <p:nvPicPr>
          <p:cNvPr id="8" name="Marcador de contenido 6">
            <a:extLst>
              <a:ext uri="{FF2B5EF4-FFF2-40B4-BE49-F238E27FC236}">
                <a16:creationId xmlns:a16="http://schemas.microsoft.com/office/drawing/2014/main" id="{F698D94F-C992-BFAC-FA27-7060059E2A9E}"/>
              </a:ext>
            </a:extLst>
          </p:cNvPr>
          <p:cNvPicPr>
            <a:picLocks noGrp="1" noChangeAspect="1"/>
          </p:cNvPicPr>
          <p:nvPr>
            <p:ph idx="1"/>
          </p:nvPr>
        </p:nvPicPr>
        <p:blipFill>
          <a:blip r:embed="rId4"/>
          <a:stretch>
            <a:fillRect/>
          </a:stretch>
        </p:blipFill>
        <p:spPr>
          <a:xfrm>
            <a:off x="3324225" y="1995487"/>
            <a:ext cx="5543550" cy="2867025"/>
          </a:xfrm>
        </p:spPr>
      </p:pic>
      <p:sp>
        <p:nvSpPr>
          <p:cNvPr id="9" name="Marcador de contenido 6">
            <a:extLst>
              <a:ext uri="{FF2B5EF4-FFF2-40B4-BE49-F238E27FC236}">
                <a16:creationId xmlns:a16="http://schemas.microsoft.com/office/drawing/2014/main" id="{DE3E16C2-237C-83FF-58E9-99FC185C945E}"/>
              </a:ext>
            </a:extLst>
          </p:cNvPr>
          <p:cNvSpPr txBox="1">
            <a:spLocks/>
          </p:cNvSpPr>
          <p:nvPr/>
        </p:nvSpPr>
        <p:spPr>
          <a:xfrm>
            <a:off x="515938" y="545275"/>
            <a:ext cx="9837738" cy="138112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dirty="0"/>
              <a:t>Ejemplo: </a:t>
            </a:r>
          </a:p>
          <a:p>
            <a:pPr marL="0" indent="0">
              <a:buNone/>
            </a:pPr>
            <a:r>
              <a:rPr lang="es-ES" dirty="0"/>
              <a:t>Serie temporal de numero de Taxis en circulación por año. En esta se puede ver claramente una tendencia lineal creciente.</a:t>
            </a:r>
          </a:p>
        </p:txBody>
      </p:sp>
      <p:cxnSp>
        <p:nvCxnSpPr>
          <p:cNvPr id="10" name="Conector recto de flecha 9">
            <a:extLst>
              <a:ext uri="{FF2B5EF4-FFF2-40B4-BE49-F238E27FC236}">
                <a16:creationId xmlns:a16="http://schemas.microsoft.com/office/drawing/2014/main" id="{1FCCF72C-0099-90FD-5671-16DED3718CDB}"/>
              </a:ext>
            </a:extLst>
          </p:cNvPr>
          <p:cNvCxnSpPr>
            <a:cxnSpLocks/>
          </p:cNvCxnSpPr>
          <p:nvPr/>
        </p:nvCxnSpPr>
        <p:spPr>
          <a:xfrm flipV="1">
            <a:off x="4048125" y="2813496"/>
            <a:ext cx="4501578" cy="910779"/>
          </a:xfrm>
          <a:prstGeom prst="straightConnector1">
            <a:avLst/>
          </a:prstGeom>
          <a:ln w="38100">
            <a:solidFill>
              <a:srgbClr val="CC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462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1"/>
          </p:nvPr>
        </p:nvSpPr>
        <p:spPr>
          <a:xfrm>
            <a:off x="447816" y="971549"/>
            <a:ext cx="10421416" cy="4029076"/>
          </a:xfrm>
        </p:spPr>
        <p:txBody>
          <a:bodyPr>
            <a:normAutofit fontScale="77500" lnSpcReduction="20000"/>
          </a:bodyPr>
          <a:lstStyle/>
          <a:p>
            <a:pPr marL="0" indent="0" algn="just">
              <a:buNone/>
            </a:pPr>
            <a:r>
              <a:rPr lang="es-ES" b="1" dirty="0"/>
              <a:t>ESTACIONALIDAD (SEASONALITY)</a:t>
            </a:r>
          </a:p>
          <a:p>
            <a:pPr marL="0" indent="0" algn="just">
              <a:buNone/>
            </a:pPr>
            <a:endParaRPr lang="es-ES" b="1" dirty="0"/>
          </a:p>
          <a:p>
            <a:pPr algn="just"/>
            <a:r>
              <a:rPr lang="es-ES" dirty="0"/>
              <a:t>La estacionalidad en una serie de tiempo se refiere a variaciones periódicas y recurrentes que ocurren en un ciclo fijo y predecible dentro de un período específico, como días, semanas, meses o años.</a:t>
            </a:r>
          </a:p>
          <a:p>
            <a:pPr algn="just"/>
            <a:r>
              <a:rPr lang="es-ES" dirty="0"/>
              <a:t>Estas variaciones están influenciadas por factores estacionales, como las estaciones del año, días festivos, días de la semana o eventos recurrentes que ocurren regularmente en ciertos momentos del año.</a:t>
            </a:r>
          </a:p>
          <a:p>
            <a:pPr algn="just"/>
            <a:r>
              <a:rPr lang="es-ES" dirty="0"/>
              <a:t>Identificar y comprender la estacionalidad es crucial en el análisis de series de tiempo, ya que proporciona información sobre patrones de comportamiento repetitivos que pueden afectar las tendencias y los pronósticos a corto y mediano plazo.</a:t>
            </a:r>
          </a:p>
        </p:txBody>
      </p:sp>
      <p:grpSp>
        <p:nvGrpSpPr>
          <p:cNvPr id="6" name="Grupo 5">
            <a:extLst>
              <a:ext uri="{FF2B5EF4-FFF2-40B4-BE49-F238E27FC236}">
                <a16:creationId xmlns:a16="http://schemas.microsoft.com/office/drawing/2014/main" id="{8069267F-7A10-BD12-CB94-A462D71EC436}"/>
              </a:ext>
            </a:extLst>
          </p:cNvPr>
          <p:cNvGrpSpPr/>
          <p:nvPr/>
        </p:nvGrpSpPr>
        <p:grpSpPr>
          <a:xfrm>
            <a:off x="10728388" y="777082"/>
            <a:ext cx="863947" cy="863947"/>
            <a:chOff x="10746860" y="724427"/>
            <a:chExt cx="938673" cy="938673"/>
          </a:xfrm>
        </p:grpSpPr>
        <p:sp>
          <p:nvSpPr>
            <p:cNvPr id="4" name="Elipse 3">
              <a:extLst>
                <a:ext uri="{FF2B5EF4-FFF2-40B4-BE49-F238E27FC236}">
                  <a16:creationId xmlns:a16="http://schemas.microsoft.com/office/drawing/2014/main" id="{EA180B7C-8190-6F5A-B593-2F0A92F3D6FB}"/>
                </a:ext>
              </a:extLst>
            </p:cNvPr>
            <p:cNvSpPr/>
            <p:nvPr/>
          </p:nvSpPr>
          <p:spPr>
            <a:xfrm>
              <a:off x="10746860" y="724427"/>
              <a:ext cx="938673" cy="938673"/>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Tendencia al alza con relleno sólido">
              <a:extLst>
                <a:ext uri="{FF2B5EF4-FFF2-40B4-BE49-F238E27FC236}">
                  <a16:creationId xmlns:a16="http://schemas.microsoft.com/office/drawing/2014/main" id="{A30A0535-A890-887E-6B6D-ABB7AA8C253A}"/>
                </a:ext>
              </a:extLst>
            </p:cNvPr>
            <p:cNvSpPr/>
            <p:nvPr/>
          </p:nvSpPr>
          <p:spPr>
            <a:xfrm>
              <a:off x="10899886" y="849745"/>
              <a:ext cx="688039" cy="688039"/>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2" name="Título 4">
            <a:extLst>
              <a:ext uri="{FF2B5EF4-FFF2-40B4-BE49-F238E27FC236}">
                <a16:creationId xmlns:a16="http://schemas.microsoft.com/office/drawing/2014/main" id="{CBEF6688-9FED-38B6-5477-34D820BFC479}"/>
              </a:ext>
            </a:extLst>
          </p:cNvPr>
          <p:cNvSpPr txBox="1">
            <a:spLocks/>
          </p:cNvSpPr>
          <p:nvPr/>
        </p:nvSpPr>
        <p:spPr>
          <a:xfrm>
            <a:off x="581192" y="5262296"/>
            <a:ext cx="7768481" cy="8244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solidFill>
                  <a:schemeClr val="bg1"/>
                </a:solidFill>
              </a:rPr>
              <a:t>COMPONENTES DE UNA SERIE DE TIEMPO</a:t>
            </a:r>
          </a:p>
        </p:txBody>
      </p:sp>
    </p:spTree>
    <p:extLst>
      <p:ext uri="{BB962C8B-B14F-4D97-AF65-F5344CB8AC3E}">
        <p14:creationId xmlns:p14="http://schemas.microsoft.com/office/powerpoint/2010/main" val="1358634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069267F-7A10-BD12-CB94-A462D71EC436}"/>
              </a:ext>
            </a:extLst>
          </p:cNvPr>
          <p:cNvGrpSpPr/>
          <p:nvPr/>
        </p:nvGrpSpPr>
        <p:grpSpPr>
          <a:xfrm>
            <a:off x="10728388" y="777082"/>
            <a:ext cx="863947" cy="863947"/>
            <a:chOff x="10746860" y="724427"/>
            <a:chExt cx="938673" cy="938673"/>
          </a:xfrm>
        </p:grpSpPr>
        <p:sp>
          <p:nvSpPr>
            <p:cNvPr id="4" name="Elipse 3">
              <a:extLst>
                <a:ext uri="{FF2B5EF4-FFF2-40B4-BE49-F238E27FC236}">
                  <a16:creationId xmlns:a16="http://schemas.microsoft.com/office/drawing/2014/main" id="{EA180B7C-8190-6F5A-B593-2F0A92F3D6FB}"/>
                </a:ext>
              </a:extLst>
            </p:cNvPr>
            <p:cNvSpPr/>
            <p:nvPr/>
          </p:nvSpPr>
          <p:spPr>
            <a:xfrm>
              <a:off x="10746860" y="724427"/>
              <a:ext cx="938673" cy="938673"/>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Tendencia al alza con relleno sólido">
              <a:extLst>
                <a:ext uri="{FF2B5EF4-FFF2-40B4-BE49-F238E27FC236}">
                  <a16:creationId xmlns:a16="http://schemas.microsoft.com/office/drawing/2014/main" id="{A30A0535-A890-887E-6B6D-ABB7AA8C253A}"/>
                </a:ext>
              </a:extLst>
            </p:cNvPr>
            <p:cNvSpPr/>
            <p:nvPr/>
          </p:nvSpPr>
          <p:spPr>
            <a:xfrm>
              <a:off x="10899886" y="849745"/>
              <a:ext cx="688039" cy="688039"/>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2" name="Título 4">
            <a:extLst>
              <a:ext uri="{FF2B5EF4-FFF2-40B4-BE49-F238E27FC236}">
                <a16:creationId xmlns:a16="http://schemas.microsoft.com/office/drawing/2014/main" id="{CBEF6688-9FED-38B6-5477-34D820BFC479}"/>
              </a:ext>
            </a:extLst>
          </p:cNvPr>
          <p:cNvSpPr txBox="1">
            <a:spLocks/>
          </p:cNvSpPr>
          <p:nvPr/>
        </p:nvSpPr>
        <p:spPr>
          <a:xfrm>
            <a:off x="581192" y="5262296"/>
            <a:ext cx="7768481" cy="8244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solidFill>
                  <a:schemeClr val="bg1"/>
                </a:solidFill>
              </a:rPr>
              <a:t>COMPONENTES DE UNA SERIE DE TIEMPO</a:t>
            </a:r>
          </a:p>
        </p:txBody>
      </p:sp>
      <p:sp>
        <p:nvSpPr>
          <p:cNvPr id="9" name="Marcador de contenido 6">
            <a:extLst>
              <a:ext uri="{FF2B5EF4-FFF2-40B4-BE49-F238E27FC236}">
                <a16:creationId xmlns:a16="http://schemas.microsoft.com/office/drawing/2014/main" id="{DE3E16C2-237C-83FF-58E9-99FC185C945E}"/>
              </a:ext>
            </a:extLst>
          </p:cNvPr>
          <p:cNvSpPr txBox="1">
            <a:spLocks/>
          </p:cNvSpPr>
          <p:nvPr/>
        </p:nvSpPr>
        <p:spPr>
          <a:xfrm>
            <a:off x="515938" y="545275"/>
            <a:ext cx="9837738" cy="138112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dirty="0"/>
              <a:t>Ejemplo: </a:t>
            </a:r>
          </a:p>
          <a:p>
            <a:pPr marL="0" indent="0">
              <a:buNone/>
            </a:pPr>
            <a:r>
              <a:rPr lang="es-ES" dirty="0"/>
              <a:t>Serie temporal de turistas en España. En esta serie de turistas mensuales se puede ver claramente la pauta estacional.</a:t>
            </a:r>
          </a:p>
        </p:txBody>
      </p:sp>
      <p:pic>
        <p:nvPicPr>
          <p:cNvPr id="7" name="Imagen 6">
            <a:extLst>
              <a:ext uri="{FF2B5EF4-FFF2-40B4-BE49-F238E27FC236}">
                <a16:creationId xmlns:a16="http://schemas.microsoft.com/office/drawing/2014/main" id="{E4539E06-8C10-7FA9-5646-FCFE7C316F1C}"/>
              </a:ext>
            </a:extLst>
          </p:cNvPr>
          <p:cNvPicPr>
            <a:picLocks noChangeAspect="1"/>
          </p:cNvPicPr>
          <p:nvPr/>
        </p:nvPicPr>
        <p:blipFill>
          <a:blip r:embed="rId4"/>
          <a:stretch>
            <a:fillRect/>
          </a:stretch>
        </p:blipFill>
        <p:spPr>
          <a:xfrm>
            <a:off x="2734680" y="1641029"/>
            <a:ext cx="6209295" cy="3492946"/>
          </a:xfrm>
          <a:prstGeom prst="rect">
            <a:avLst/>
          </a:prstGeom>
        </p:spPr>
      </p:pic>
    </p:spTree>
    <p:extLst>
      <p:ext uri="{BB962C8B-B14F-4D97-AF65-F5344CB8AC3E}">
        <p14:creationId xmlns:p14="http://schemas.microsoft.com/office/powerpoint/2010/main" val="3384657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34F835-761C-FCA6-66A6-76DD44903800}"/>
              </a:ext>
            </a:extLst>
          </p:cNvPr>
          <p:cNvPicPr>
            <a:picLocks noChangeAspect="1"/>
          </p:cNvPicPr>
          <p:nvPr/>
        </p:nvPicPr>
        <p:blipFill>
          <a:blip r:embed="rId3">
            <a:extLst>
              <a:ext uri="{837473B0-CC2E-450A-ABE3-18F120FF3D39}">
                <a1611:picAttrSrcUrl xmlns:a1611="http://schemas.microsoft.com/office/drawing/2016/11/main" r:id="rId4"/>
              </a:ext>
            </a:extLst>
          </a:blip>
          <a:srcRect t="7845" b="7845"/>
          <a:stretch/>
        </p:blipFill>
        <p:spPr>
          <a:xfrm>
            <a:off x="-3047" y="10"/>
            <a:ext cx="12191999" cy="6857990"/>
          </a:xfrm>
          <a:prstGeom prst="rect">
            <a:avLst/>
          </a:prstGeom>
        </p:spPr>
      </p:pic>
      <p:sp>
        <p:nvSpPr>
          <p:cNvPr id="4" name="Título 1">
            <a:extLst>
              <a:ext uri="{FF2B5EF4-FFF2-40B4-BE49-F238E27FC236}">
                <a16:creationId xmlns:a16="http://schemas.microsoft.com/office/drawing/2014/main" id="{68A345EC-FFE2-A5DB-B529-603816B2B953}"/>
              </a:ext>
            </a:extLst>
          </p:cNvPr>
          <p:cNvSpPr txBox="1">
            <a:spLocks/>
          </p:cNvSpPr>
          <p:nvPr/>
        </p:nvSpPr>
        <p:spPr>
          <a:xfrm>
            <a:off x="-3047" y="2994274"/>
            <a:ext cx="12188952" cy="869451"/>
          </a:xfrm>
          <a:prstGeom prst="rect">
            <a:avLst/>
          </a:prstGeom>
          <a:solidFill>
            <a:schemeClr val="tx1">
              <a:lumMod val="95000"/>
              <a:lumOff val="5000"/>
              <a:alpha val="50000"/>
            </a:schemeClr>
          </a:solidFill>
          <a:ln>
            <a:noFill/>
          </a:ln>
        </p:spPr>
        <p:txBody>
          <a:bodyPr vert="horz" lIns="91440" tIns="45720" rIns="91440" bIns="45720" rtlCol="0" anchor="b">
            <a:normAutofit/>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5200" dirty="0">
                <a:solidFill>
                  <a:srgbClr val="FFFFFF"/>
                </a:solidFill>
              </a:rPr>
              <a:t>I. SERIES DE TIEMPO</a:t>
            </a:r>
          </a:p>
        </p:txBody>
      </p:sp>
    </p:spTree>
    <p:extLst>
      <p:ext uri="{BB962C8B-B14F-4D97-AF65-F5344CB8AC3E}">
        <p14:creationId xmlns:p14="http://schemas.microsoft.com/office/powerpoint/2010/main" val="17272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1"/>
          </p:nvPr>
        </p:nvSpPr>
        <p:spPr>
          <a:xfrm>
            <a:off x="447816" y="971549"/>
            <a:ext cx="10421416" cy="4029076"/>
          </a:xfrm>
        </p:spPr>
        <p:txBody>
          <a:bodyPr>
            <a:normAutofit fontScale="70000" lnSpcReduction="20000"/>
          </a:bodyPr>
          <a:lstStyle/>
          <a:p>
            <a:pPr marL="0" indent="0" algn="just">
              <a:buNone/>
            </a:pPr>
            <a:r>
              <a:rPr lang="es-ES" b="1" dirty="0"/>
              <a:t>CICLO (CYCLE)</a:t>
            </a:r>
          </a:p>
          <a:p>
            <a:pPr marL="0" indent="0" algn="just">
              <a:buNone/>
            </a:pPr>
            <a:endParaRPr lang="es-ES" b="1" dirty="0"/>
          </a:p>
          <a:p>
            <a:pPr algn="just"/>
            <a:r>
              <a:rPr lang="es-ES" dirty="0"/>
              <a:t>Los ciclos en una serie de tiempo representan fluctuaciones no periódicas pero repetitivas que ocurren a lo largo del tiempo y que no están asociadas con factores estacionales.</a:t>
            </a:r>
          </a:p>
          <a:p>
            <a:pPr algn="just"/>
            <a:r>
              <a:rPr lang="es-ES" dirty="0"/>
              <a:t>A diferencia de la estacionalidad, que sigue un patrón regular y predecible en intervalos específicos, los ciclos pueden tener una duración variable y no están necesariamente ligados a eventos estacionales o calendario.</a:t>
            </a:r>
          </a:p>
          <a:p>
            <a:pPr algn="just"/>
            <a:r>
              <a:rPr lang="es-ES" dirty="0"/>
              <a:t>Los ciclos pueden tener una duración que varía desde unos pocos meses hasta varios años o incluso décadas. Estos ciclos pueden representar fenómenos económicos como ciclos de negocios, ciclos inmobiliarios o ciclos de inversión que siguen patrones recurrentes, pero no necesariamente predecibles.</a:t>
            </a:r>
          </a:p>
        </p:txBody>
      </p:sp>
      <p:grpSp>
        <p:nvGrpSpPr>
          <p:cNvPr id="6" name="Grupo 5">
            <a:extLst>
              <a:ext uri="{FF2B5EF4-FFF2-40B4-BE49-F238E27FC236}">
                <a16:creationId xmlns:a16="http://schemas.microsoft.com/office/drawing/2014/main" id="{8069267F-7A10-BD12-CB94-A462D71EC436}"/>
              </a:ext>
            </a:extLst>
          </p:cNvPr>
          <p:cNvGrpSpPr/>
          <p:nvPr/>
        </p:nvGrpSpPr>
        <p:grpSpPr>
          <a:xfrm>
            <a:off x="10728388" y="777082"/>
            <a:ext cx="863947" cy="863947"/>
            <a:chOff x="10746860" y="724427"/>
            <a:chExt cx="938673" cy="938673"/>
          </a:xfrm>
        </p:grpSpPr>
        <p:sp>
          <p:nvSpPr>
            <p:cNvPr id="4" name="Elipse 3">
              <a:extLst>
                <a:ext uri="{FF2B5EF4-FFF2-40B4-BE49-F238E27FC236}">
                  <a16:creationId xmlns:a16="http://schemas.microsoft.com/office/drawing/2014/main" id="{EA180B7C-8190-6F5A-B593-2F0A92F3D6FB}"/>
                </a:ext>
              </a:extLst>
            </p:cNvPr>
            <p:cNvSpPr/>
            <p:nvPr/>
          </p:nvSpPr>
          <p:spPr>
            <a:xfrm>
              <a:off x="10746860" y="724427"/>
              <a:ext cx="938673" cy="938673"/>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Tendencia al alza con relleno sólido">
              <a:extLst>
                <a:ext uri="{FF2B5EF4-FFF2-40B4-BE49-F238E27FC236}">
                  <a16:creationId xmlns:a16="http://schemas.microsoft.com/office/drawing/2014/main" id="{A30A0535-A890-887E-6B6D-ABB7AA8C253A}"/>
                </a:ext>
              </a:extLst>
            </p:cNvPr>
            <p:cNvSpPr/>
            <p:nvPr/>
          </p:nvSpPr>
          <p:spPr>
            <a:xfrm>
              <a:off x="10899886" y="849745"/>
              <a:ext cx="688039" cy="688039"/>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2" name="Título 4">
            <a:extLst>
              <a:ext uri="{FF2B5EF4-FFF2-40B4-BE49-F238E27FC236}">
                <a16:creationId xmlns:a16="http://schemas.microsoft.com/office/drawing/2014/main" id="{CBEF6688-9FED-38B6-5477-34D820BFC479}"/>
              </a:ext>
            </a:extLst>
          </p:cNvPr>
          <p:cNvSpPr txBox="1">
            <a:spLocks/>
          </p:cNvSpPr>
          <p:nvPr/>
        </p:nvSpPr>
        <p:spPr>
          <a:xfrm>
            <a:off x="581192" y="5262296"/>
            <a:ext cx="7768481" cy="8244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solidFill>
                  <a:schemeClr val="bg1"/>
                </a:solidFill>
              </a:rPr>
              <a:t>COMPONENTES DE UNA SERIE DE TIEMPO</a:t>
            </a:r>
          </a:p>
        </p:txBody>
      </p:sp>
    </p:spTree>
    <p:extLst>
      <p:ext uri="{BB962C8B-B14F-4D97-AF65-F5344CB8AC3E}">
        <p14:creationId xmlns:p14="http://schemas.microsoft.com/office/powerpoint/2010/main" val="3957043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1"/>
          </p:nvPr>
        </p:nvSpPr>
        <p:spPr>
          <a:xfrm>
            <a:off x="447816" y="971549"/>
            <a:ext cx="10201134" cy="3362326"/>
          </a:xfrm>
        </p:spPr>
        <p:txBody>
          <a:bodyPr>
            <a:normAutofit fontScale="70000" lnSpcReduction="20000"/>
          </a:bodyPr>
          <a:lstStyle/>
          <a:p>
            <a:pPr marL="0" indent="0" algn="just">
              <a:buNone/>
            </a:pPr>
            <a:r>
              <a:rPr lang="es-ES" b="1" dirty="0"/>
              <a:t>ALEATORIEDAD (RANDOM)</a:t>
            </a:r>
          </a:p>
          <a:p>
            <a:pPr marL="0" indent="0" algn="just">
              <a:buNone/>
            </a:pPr>
            <a:endParaRPr lang="es-ES" b="1" dirty="0"/>
          </a:p>
          <a:p>
            <a:pPr algn="just"/>
            <a:r>
              <a:rPr lang="es-ES" dirty="0"/>
              <a:t>La aleatoriedad en una serie de tiempo se refiere a las fluctuaciones impredecibles y no sistemáticas que no pueden explicarse por la tendencia, la estacionalidad o los ciclos.</a:t>
            </a:r>
          </a:p>
          <a:p>
            <a:pPr algn="just"/>
            <a:r>
              <a:rPr lang="es-ES" dirty="0"/>
              <a:t>Estas fluctuaciones aleatorias son inevitables en muchos fenómenos naturales y humanos.</a:t>
            </a:r>
          </a:p>
          <a:p>
            <a:pPr algn="just"/>
            <a:r>
              <a:rPr lang="es-ES" dirty="0"/>
              <a:t>Pueden deberse a una variedad de factores, como el azar, la variabilidad inherente, errores de medición o el ruido en los datos.</a:t>
            </a:r>
          </a:p>
          <a:p>
            <a:pPr algn="just"/>
            <a:r>
              <a:rPr lang="es-ES" dirty="0"/>
              <a:t>Estas fluctuaciones son impredecibles y no pueden ser modeladas directamente.</a:t>
            </a:r>
          </a:p>
        </p:txBody>
      </p:sp>
      <p:grpSp>
        <p:nvGrpSpPr>
          <p:cNvPr id="6" name="Grupo 5">
            <a:extLst>
              <a:ext uri="{FF2B5EF4-FFF2-40B4-BE49-F238E27FC236}">
                <a16:creationId xmlns:a16="http://schemas.microsoft.com/office/drawing/2014/main" id="{8069267F-7A10-BD12-CB94-A462D71EC436}"/>
              </a:ext>
            </a:extLst>
          </p:cNvPr>
          <p:cNvGrpSpPr/>
          <p:nvPr/>
        </p:nvGrpSpPr>
        <p:grpSpPr>
          <a:xfrm>
            <a:off x="10728388" y="777082"/>
            <a:ext cx="863947" cy="863947"/>
            <a:chOff x="10746860" y="724427"/>
            <a:chExt cx="938673" cy="938673"/>
          </a:xfrm>
        </p:grpSpPr>
        <p:sp>
          <p:nvSpPr>
            <p:cNvPr id="4" name="Elipse 3">
              <a:extLst>
                <a:ext uri="{FF2B5EF4-FFF2-40B4-BE49-F238E27FC236}">
                  <a16:creationId xmlns:a16="http://schemas.microsoft.com/office/drawing/2014/main" id="{EA180B7C-8190-6F5A-B593-2F0A92F3D6FB}"/>
                </a:ext>
              </a:extLst>
            </p:cNvPr>
            <p:cNvSpPr/>
            <p:nvPr/>
          </p:nvSpPr>
          <p:spPr>
            <a:xfrm>
              <a:off x="10746860" y="724427"/>
              <a:ext cx="938673" cy="938673"/>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Tendencia al alza con relleno sólido">
              <a:extLst>
                <a:ext uri="{FF2B5EF4-FFF2-40B4-BE49-F238E27FC236}">
                  <a16:creationId xmlns:a16="http://schemas.microsoft.com/office/drawing/2014/main" id="{A30A0535-A890-887E-6B6D-ABB7AA8C253A}"/>
                </a:ext>
              </a:extLst>
            </p:cNvPr>
            <p:cNvSpPr/>
            <p:nvPr/>
          </p:nvSpPr>
          <p:spPr>
            <a:xfrm>
              <a:off x="10899886" y="849745"/>
              <a:ext cx="688039" cy="688039"/>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2" name="Título 4">
            <a:extLst>
              <a:ext uri="{FF2B5EF4-FFF2-40B4-BE49-F238E27FC236}">
                <a16:creationId xmlns:a16="http://schemas.microsoft.com/office/drawing/2014/main" id="{CBEF6688-9FED-38B6-5477-34D820BFC479}"/>
              </a:ext>
            </a:extLst>
          </p:cNvPr>
          <p:cNvSpPr txBox="1">
            <a:spLocks/>
          </p:cNvSpPr>
          <p:nvPr/>
        </p:nvSpPr>
        <p:spPr>
          <a:xfrm>
            <a:off x="581192" y="5262296"/>
            <a:ext cx="7768481" cy="82446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800" dirty="0">
                <a:solidFill>
                  <a:schemeClr val="bg1"/>
                </a:solidFill>
              </a:rPr>
              <a:t>COMPONENTES DE UNA SERIE DE TIEMPO</a:t>
            </a:r>
          </a:p>
        </p:txBody>
      </p:sp>
    </p:spTree>
    <p:extLst>
      <p:ext uri="{BB962C8B-B14F-4D97-AF65-F5344CB8AC3E}">
        <p14:creationId xmlns:p14="http://schemas.microsoft.com/office/powerpoint/2010/main" val="2834785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aphicFrame>
        <p:nvGraphicFramePr>
          <p:cNvPr id="4" name="Marcador de contenido 2">
            <a:extLst>
              <a:ext uri="{FF2B5EF4-FFF2-40B4-BE49-F238E27FC236}">
                <a16:creationId xmlns:a16="http://schemas.microsoft.com/office/drawing/2014/main" id="{E1855F7A-DBB9-B652-857F-3B9B31F30947}"/>
              </a:ext>
            </a:extLst>
          </p:cNvPr>
          <p:cNvGraphicFramePr>
            <a:graphicFrameLocks noGrp="1"/>
          </p:cNvGraphicFramePr>
          <p:nvPr>
            <p:ph idx="1"/>
          </p:nvPr>
        </p:nvGraphicFramePr>
        <p:xfrm>
          <a:off x="438067" y="1323975"/>
          <a:ext cx="7503666" cy="45053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7102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Análisis exploratorio</a:t>
            </a:r>
          </a:p>
        </p:txBody>
      </p:sp>
      <p:pic>
        <p:nvPicPr>
          <p:cNvPr id="11" name="Marcador de contenido 4" descr="Gráficos">
            <a:extLst>
              <a:ext uri="{FF2B5EF4-FFF2-40B4-BE49-F238E27FC236}">
                <a16:creationId xmlns:a16="http://schemas.microsoft.com/office/drawing/2014/main" id="{47D9BE16-119C-43B2-9AE6-18C4A150C0EF}"/>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tretch/>
        </p:blipFill>
        <p:spPr>
          <a:xfrm>
            <a:off x="581025" y="2231480"/>
            <a:ext cx="5422900" cy="3625353"/>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2"/>
          </p:nvPr>
        </p:nvSpPr>
        <p:spPr>
          <a:xfrm>
            <a:off x="6576290" y="2471128"/>
            <a:ext cx="4868264" cy="3385705"/>
          </a:xfrm>
        </p:spPr>
        <p:txBody>
          <a:bodyPr>
            <a:normAutofit fontScale="92500" lnSpcReduction="20000"/>
          </a:bodyPr>
          <a:lstStyle/>
          <a:p>
            <a:pPr marL="0" indent="0" algn="just">
              <a:buNone/>
            </a:pPr>
            <a:r>
              <a:rPr lang="es-ES" dirty="0"/>
              <a:t>El </a:t>
            </a:r>
            <a:r>
              <a:rPr lang="es-ES" b="1" dirty="0"/>
              <a:t>análisis exploratorio </a:t>
            </a:r>
            <a:r>
              <a:rPr lang="es-ES" dirty="0"/>
              <a:t>de series de tiempo es una etapa crucial en el proceso de análisis de datos temporales.</a:t>
            </a:r>
          </a:p>
          <a:p>
            <a:pPr marL="0" indent="0" algn="just">
              <a:buNone/>
            </a:pPr>
            <a:r>
              <a:rPr lang="es-ES" dirty="0"/>
              <a:t>Proporciona información fundamental sobre la estructura y el comportamiento de la serie de tiempo, lo que es fundamental para la toma de decisiones informadas y el desarrollo de modelos predictivos precisos.</a:t>
            </a:r>
          </a:p>
        </p:txBody>
      </p:sp>
      <p:grpSp>
        <p:nvGrpSpPr>
          <p:cNvPr id="6" name="Grupo 5">
            <a:extLst>
              <a:ext uri="{FF2B5EF4-FFF2-40B4-BE49-F238E27FC236}">
                <a16:creationId xmlns:a16="http://schemas.microsoft.com/office/drawing/2014/main" id="{7F17A27B-1DA7-8805-E7F2-13C66ECA2D83}"/>
              </a:ext>
            </a:extLst>
          </p:cNvPr>
          <p:cNvGrpSpPr/>
          <p:nvPr/>
        </p:nvGrpSpPr>
        <p:grpSpPr>
          <a:xfrm>
            <a:off x="10757121" y="808923"/>
            <a:ext cx="853686" cy="853686"/>
            <a:chOff x="10757121" y="808923"/>
            <a:chExt cx="853686" cy="853686"/>
          </a:xfrm>
        </p:grpSpPr>
        <p:sp>
          <p:nvSpPr>
            <p:cNvPr id="3" name="Elipse 2">
              <a:extLst>
                <a:ext uri="{FF2B5EF4-FFF2-40B4-BE49-F238E27FC236}">
                  <a16:creationId xmlns:a16="http://schemas.microsoft.com/office/drawing/2014/main" id="{734A394B-7BD5-2A7A-40D2-9FA4BA197745}"/>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Lupa con relleno sólido">
              <a:extLst>
                <a:ext uri="{FF2B5EF4-FFF2-40B4-BE49-F238E27FC236}">
                  <a16:creationId xmlns:a16="http://schemas.microsoft.com/office/drawing/2014/main" id="{A6CB3A08-3D66-F101-285B-5E03752AEB20}"/>
                </a:ext>
              </a:extLst>
            </p:cNvPr>
            <p:cNvSpPr/>
            <p:nvPr/>
          </p:nvSpPr>
          <p:spPr>
            <a:xfrm>
              <a:off x="10893312" y="933450"/>
              <a:ext cx="581025" cy="58102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185596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Análisis exploratorio</a:t>
            </a:r>
          </a:p>
        </p:txBody>
      </p:sp>
      <p:grpSp>
        <p:nvGrpSpPr>
          <p:cNvPr id="6" name="Grupo 5">
            <a:extLst>
              <a:ext uri="{FF2B5EF4-FFF2-40B4-BE49-F238E27FC236}">
                <a16:creationId xmlns:a16="http://schemas.microsoft.com/office/drawing/2014/main" id="{7F17A27B-1DA7-8805-E7F2-13C66ECA2D83}"/>
              </a:ext>
            </a:extLst>
          </p:cNvPr>
          <p:cNvGrpSpPr/>
          <p:nvPr/>
        </p:nvGrpSpPr>
        <p:grpSpPr>
          <a:xfrm>
            <a:off x="10757121" y="808923"/>
            <a:ext cx="853686" cy="853686"/>
            <a:chOff x="10757121" y="808923"/>
            <a:chExt cx="853686" cy="853686"/>
          </a:xfrm>
        </p:grpSpPr>
        <p:sp>
          <p:nvSpPr>
            <p:cNvPr id="3" name="Elipse 2">
              <a:extLst>
                <a:ext uri="{FF2B5EF4-FFF2-40B4-BE49-F238E27FC236}">
                  <a16:creationId xmlns:a16="http://schemas.microsoft.com/office/drawing/2014/main" id="{734A394B-7BD5-2A7A-40D2-9FA4BA197745}"/>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Lupa con relleno sólido">
              <a:extLst>
                <a:ext uri="{FF2B5EF4-FFF2-40B4-BE49-F238E27FC236}">
                  <a16:creationId xmlns:a16="http://schemas.microsoft.com/office/drawing/2014/main" id="{A6CB3A08-3D66-F101-285B-5E03752AEB20}"/>
                </a:ext>
              </a:extLst>
            </p:cNvPr>
            <p:cNvSpPr/>
            <p:nvPr/>
          </p:nvSpPr>
          <p:spPr>
            <a:xfrm>
              <a:off x="10893312" y="933450"/>
              <a:ext cx="581025" cy="581025"/>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2" name="Diagrama 11">
            <a:extLst>
              <a:ext uri="{FF2B5EF4-FFF2-40B4-BE49-F238E27FC236}">
                <a16:creationId xmlns:a16="http://schemas.microsoft.com/office/drawing/2014/main" id="{AAEC51E9-D73C-BB8E-3A71-6FC55616D52D}"/>
              </a:ext>
            </a:extLst>
          </p:cNvPr>
          <p:cNvGraphicFramePr/>
          <p:nvPr/>
        </p:nvGraphicFramePr>
        <p:xfrm>
          <a:off x="4459342" y="2505073"/>
          <a:ext cx="6667332" cy="30575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Elipse 12">
            <a:extLst>
              <a:ext uri="{FF2B5EF4-FFF2-40B4-BE49-F238E27FC236}">
                <a16:creationId xmlns:a16="http://schemas.microsoft.com/office/drawing/2014/main" id="{BE7679D7-29BB-CF75-0809-4AE173BD3817}"/>
              </a:ext>
            </a:extLst>
          </p:cNvPr>
          <p:cNvSpPr/>
          <p:nvPr/>
        </p:nvSpPr>
        <p:spPr>
          <a:xfrm>
            <a:off x="695325" y="2252661"/>
            <a:ext cx="3562350" cy="35623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t>ANÁLISIS EXPLORATORIO</a:t>
            </a:r>
          </a:p>
        </p:txBody>
      </p:sp>
    </p:spTree>
    <p:extLst>
      <p:ext uri="{BB962C8B-B14F-4D97-AF65-F5344CB8AC3E}">
        <p14:creationId xmlns:p14="http://schemas.microsoft.com/office/powerpoint/2010/main" val="3257559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F33FA-EF7D-D200-7B8C-4CAA1D7C6834}"/>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p:grpSp>
        <p:nvGrpSpPr>
          <p:cNvPr id="5" name="Grupo 4">
            <a:extLst>
              <a:ext uri="{FF2B5EF4-FFF2-40B4-BE49-F238E27FC236}">
                <a16:creationId xmlns:a16="http://schemas.microsoft.com/office/drawing/2014/main" id="{95CBABF0-4B46-BF4E-600A-93348E70FC1E}"/>
              </a:ext>
            </a:extLst>
          </p:cNvPr>
          <p:cNvGrpSpPr/>
          <p:nvPr/>
        </p:nvGrpSpPr>
        <p:grpSpPr>
          <a:xfrm>
            <a:off x="10757121" y="808923"/>
            <a:ext cx="853686" cy="853686"/>
            <a:chOff x="10757121" y="808923"/>
            <a:chExt cx="853686" cy="853686"/>
          </a:xfrm>
        </p:grpSpPr>
        <p:sp>
          <p:nvSpPr>
            <p:cNvPr id="6" name="Elipse 5">
              <a:extLst>
                <a:ext uri="{FF2B5EF4-FFF2-40B4-BE49-F238E27FC236}">
                  <a16:creationId xmlns:a16="http://schemas.microsoft.com/office/drawing/2014/main" id="{D9E4AB5A-8578-D676-44C3-ACBA529C5A57}"/>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Lupa con relleno sólido">
              <a:extLst>
                <a:ext uri="{FF2B5EF4-FFF2-40B4-BE49-F238E27FC236}">
                  <a16:creationId xmlns:a16="http://schemas.microsoft.com/office/drawing/2014/main" id="{87D65C8B-347F-EE65-5032-2762EC732AD5}"/>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8" name="Marcador de contenido 6">
            <a:extLst>
              <a:ext uri="{FF2B5EF4-FFF2-40B4-BE49-F238E27FC236}">
                <a16:creationId xmlns:a16="http://schemas.microsoft.com/office/drawing/2014/main" id="{1A53BD19-BCF8-7D76-E5B9-A2515E49073F}"/>
              </a:ext>
            </a:extLst>
          </p:cNvPr>
          <p:cNvSpPr>
            <a:spLocks noGrp="1"/>
          </p:cNvSpPr>
          <p:nvPr>
            <p:ph idx="1"/>
          </p:nvPr>
        </p:nvSpPr>
        <p:spPr>
          <a:xfrm>
            <a:off x="447815" y="2105024"/>
            <a:ext cx="10445497" cy="3819526"/>
          </a:xfrm>
        </p:spPr>
        <p:txBody>
          <a:bodyPr>
            <a:normAutofit fontScale="85000" lnSpcReduction="20000"/>
          </a:bodyPr>
          <a:lstStyle/>
          <a:p>
            <a:pPr marL="0" indent="0" algn="just">
              <a:buNone/>
            </a:pPr>
            <a:r>
              <a:rPr lang="es-ES" b="1" dirty="0"/>
              <a:t>DEPENDENCIA TEMPORAL</a:t>
            </a:r>
          </a:p>
          <a:p>
            <a:pPr marL="0" indent="0" algn="just">
              <a:buNone/>
            </a:pPr>
            <a:endParaRPr lang="es-ES" b="1" dirty="0"/>
          </a:p>
          <a:p>
            <a:pPr algn="just"/>
            <a:r>
              <a:rPr lang="es-ES" dirty="0"/>
              <a:t>La dependencia temporal se refiere a la relación entre las observaciones en una serie a lo largo del tiempo. </a:t>
            </a:r>
          </a:p>
          <a:p>
            <a:pPr algn="just"/>
            <a:r>
              <a:rPr lang="es-ES" dirty="0"/>
              <a:t>En otras palabras, implica que los valores de la serie temporal en un momento dado están influenciados por los valores pasados y, en algunos casos, también por los valores futuros.</a:t>
            </a:r>
          </a:p>
          <a:p>
            <a:pPr algn="just"/>
            <a:r>
              <a:rPr lang="es-ES" dirty="0"/>
              <a:t>La existencia de dependencia temporal sugiere que las observaciones en una serie temporal no son independientes entre sí, sino que están correlacionadas a través del tiempo.</a:t>
            </a:r>
          </a:p>
          <a:p>
            <a:pPr algn="just"/>
            <a:r>
              <a:rPr lang="es-ES" dirty="0"/>
              <a:t>Esta dependencia puede manifestarse de varias formas, como patrones de tendencia, estacionalidad, ciclos o autocorrelación. </a:t>
            </a:r>
          </a:p>
        </p:txBody>
      </p:sp>
    </p:spTree>
    <p:extLst>
      <p:ext uri="{BB962C8B-B14F-4D97-AF65-F5344CB8AC3E}">
        <p14:creationId xmlns:p14="http://schemas.microsoft.com/office/powerpoint/2010/main" val="3101780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F33FA-EF7D-D200-7B8C-4CAA1D7C6834}"/>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p:grpSp>
        <p:nvGrpSpPr>
          <p:cNvPr id="5" name="Grupo 4">
            <a:extLst>
              <a:ext uri="{FF2B5EF4-FFF2-40B4-BE49-F238E27FC236}">
                <a16:creationId xmlns:a16="http://schemas.microsoft.com/office/drawing/2014/main" id="{95CBABF0-4B46-BF4E-600A-93348E70FC1E}"/>
              </a:ext>
            </a:extLst>
          </p:cNvPr>
          <p:cNvGrpSpPr/>
          <p:nvPr/>
        </p:nvGrpSpPr>
        <p:grpSpPr>
          <a:xfrm>
            <a:off x="10757121" y="808923"/>
            <a:ext cx="853686" cy="853686"/>
            <a:chOff x="10757121" y="808923"/>
            <a:chExt cx="853686" cy="853686"/>
          </a:xfrm>
        </p:grpSpPr>
        <p:sp>
          <p:nvSpPr>
            <p:cNvPr id="6" name="Elipse 5">
              <a:extLst>
                <a:ext uri="{FF2B5EF4-FFF2-40B4-BE49-F238E27FC236}">
                  <a16:creationId xmlns:a16="http://schemas.microsoft.com/office/drawing/2014/main" id="{D9E4AB5A-8578-D676-44C3-ACBA529C5A57}"/>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Lupa con relleno sólido">
              <a:extLst>
                <a:ext uri="{FF2B5EF4-FFF2-40B4-BE49-F238E27FC236}">
                  <a16:creationId xmlns:a16="http://schemas.microsoft.com/office/drawing/2014/main" id="{87D65C8B-347F-EE65-5032-2762EC732AD5}"/>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8" name="Marcador de contenido 6">
            <a:extLst>
              <a:ext uri="{FF2B5EF4-FFF2-40B4-BE49-F238E27FC236}">
                <a16:creationId xmlns:a16="http://schemas.microsoft.com/office/drawing/2014/main" id="{1A53BD19-BCF8-7D76-E5B9-A2515E49073F}"/>
              </a:ext>
            </a:extLst>
          </p:cNvPr>
          <p:cNvSpPr>
            <a:spLocks noGrp="1"/>
          </p:cNvSpPr>
          <p:nvPr>
            <p:ph idx="1"/>
          </p:nvPr>
        </p:nvSpPr>
        <p:spPr>
          <a:xfrm>
            <a:off x="447815" y="2105025"/>
            <a:ext cx="10445497" cy="897120"/>
          </a:xfrm>
        </p:spPr>
        <p:txBody>
          <a:bodyPr>
            <a:normAutofit/>
          </a:bodyPr>
          <a:lstStyle/>
          <a:p>
            <a:pPr marL="0" indent="0" algn="just">
              <a:buNone/>
            </a:pPr>
            <a:r>
              <a:rPr lang="es-ES" dirty="0"/>
              <a:t>Los rezagos y adelantos son herramientas utilizadas para capturar la dependencia temporal en una serie.</a:t>
            </a:r>
          </a:p>
          <a:p>
            <a:pPr algn="just"/>
            <a:endParaRPr lang="es-ES" dirty="0"/>
          </a:p>
        </p:txBody>
      </p:sp>
      <p:graphicFrame>
        <p:nvGraphicFramePr>
          <p:cNvPr id="3" name="Marcador de contenido 5">
            <a:extLst>
              <a:ext uri="{FF2B5EF4-FFF2-40B4-BE49-F238E27FC236}">
                <a16:creationId xmlns:a16="http://schemas.microsoft.com/office/drawing/2014/main" id="{69AB29FF-F2FB-F5D3-1310-3C2B0F92D645}"/>
              </a:ext>
            </a:extLst>
          </p:cNvPr>
          <p:cNvGraphicFramePr>
            <a:graphicFrameLocks/>
          </p:cNvGraphicFramePr>
          <p:nvPr/>
        </p:nvGraphicFramePr>
        <p:xfrm>
          <a:off x="314325" y="2828925"/>
          <a:ext cx="1156335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45179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F865-E825-D8BA-7CE2-F107F24C9F6D}"/>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2114AFD-5603-56A4-7A7D-400A8FB56ADF}"/>
                  </a:ext>
                </a:extLst>
              </p:cNvPr>
              <p:cNvSpPr>
                <a:spLocks noGrp="1"/>
              </p:cNvSpPr>
              <p:nvPr>
                <p:ph idx="1"/>
              </p:nvPr>
            </p:nvSpPr>
            <p:spPr>
              <a:xfrm>
                <a:off x="581192" y="2180496"/>
                <a:ext cx="11029615" cy="4363179"/>
              </a:xfrm>
            </p:spPr>
            <p:txBody>
              <a:bodyPr>
                <a:normAutofit fontScale="85000" lnSpcReduction="10000"/>
              </a:bodyPr>
              <a:lstStyle/>
              <a:p>
                <a:pPr marL="0" indent="0" algn="just">
                  <a:spcAft>
                    <a:spcPts val="800"/>
                  </a:spcAft>
                  <a:buNone/>
                </a:pP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800"/>
                  </a:spcAft>
                  <a:buNone/>
                </a:pPr>
                <a14:m>
                  <m:oMath xmlns:m="http://schemas.openxmlformats.org/officeDocument/2006/math">
                    <m:sSub>
                      <m:sSubPr>
                        <m:ctrlPr>
                          <a:rPr lang="es-ES" sz="3200" i="1">
                            <a:solidFill>
                              <a:schemeClr val="tx1"/>
                            </a:solidFill>
                            <a:effectLst/>
                            <a:latin typeface="Cambria Math" panose="02040503050406030204" pitchFamily="18" charset="0"/>
                            <a:ea typeface="Calibri" panose="020F0502020204030204" pitchFamily="34" charset="0"/>
                          </a:rPr>
                        </m:ctrlPr>
                      </m:sSubPr>
                      <m:e>
                        <m:r>
                          <a:rPr lang="es-ES" sz="3200" b="0" i="1" smtClean="0">
                            <a:solidFill>
                              <a:schemeClr val="tx1"/>
                            </a:solidFill>
                            <a:effectLst/>
                            <a:latin typeface="Cambria Math" panose="02040503050406030204" pitchFamily="18" charset="0"/>
                            <a:ea typeface="Calibri" panose="020F0502020204030204" pitchFamily="34" charset="0"/>
                          </a:rPr>
                          <m:t>𝑦</m:t>
                        </m:r>
                      </m:e>
                      <m:sub>
                        <m:r>
                          <a:rPr lang="es-CL" sz="3200" i="1">
                            <a:solidFill>
                              <a:schemeClr val="tx1"/>
                            </a:solidFill>
                            <a:effectLst/>
                            <a:latin typeface="Cambria Math" panose="02040503050406030204" pitchFamily="18" charset="0"/>
                            <a:ea typeface="Calibri" panose="020F0502020204030204" pitchFamily="34" charset="0"/>
                          </a:rPr>
                          <m:t>𝑡</m:t>
                        </m:r>
                        <m:r>
                          <a:rPr lang="es-CL" sz="3200" i="1">
                            <a:solidFill>
                              <a:schemeClr val="tx1"/>
                            </a:solidFill>
                            <a:effectLst/>
                            <a:latin typeface="Cambria Math" panose="02040503050406030204" pitchFamily="18" charset="0"/>
                            <a:ea typeface="Calibri" panose="020F0502020204030204" pitchFamily="34" charset="0"/>
                          </a:rPr>
                          <m:t>−1</m:t>
                        </m:r>
                      </m:sub>
                    </m:sSub>
                  </m:oMath>
                </a14:m>
                <a:r>
                  <a:rPr lang="es-CL" sz="3200" dirty="0">
                    <a:solidFill>
                      <a:schemeClr val="tx1"/>
                    </a:solidFill>
                    <a:effectLst/>
                    <a:latin typeface="Arial" panose="020B0604020202020204" pitchFamily="34" charset="0"/>
                    <a:ea typeface="Times New Roman" panose="02020603050405020304" pitchFamily="18" charset="0"/>
                  </a:rPr>
                  <a:t>,</a:t>
                </a:r>
                <a:r>
                  <a:rPr lang="es-CL" sz="3200" i="1" dirty="0">
                    <a:solidFill>
                      <a:schemeClr val="tx1"/>
                    </a:solidFill>
                    <a:effectLst/>
                    <a:latin typeface="Cambria Math" panose="02040503050406030204" pitchFamily="18" charset="0"/>
                    <a:ea typeface="Calibri" panose="020F0502020204030204" pitchFamily="34" charset="0"/>
                  </a:rPr>
                  <a:t> </a:t>
                </a:r>
                <a14:m>
                  <m:oMath xmlns:m="http://schemas.openxmlformats.org/officeDocument/2006/math">
                    <m:sSub>
                      <m:sSubPr>
                        <m:ctrlPr>
                          <a:rPr lang="es-ES" sz="3200" i="1">
                            <a:solidFill>
                              <a:schemeClr val="tx1"/>
                            </a:solidFill>
                            <a:effectLst/>
                            <a:latin typeface="Cambria Math" panose="02040503050406030204" pitchFamily="18" charset="0"/>
                            <a:ea typeface="Calibri" panose="020F0502020204030204" pitchFamily="34" charset="0"/>
                          </a:rPr>
                        </m:ctrlPr>
                      </m:sSubPr>
                      <m:e>
                        <m:r>
                          <a:rPr lang="es-ES" sz="3200" b="0" i="1" smtClean="0">
                            <a:solidFill>
                              <a:schemeClr val="tx1"/>
                            </a:solidFill>
                            <a:effectLst/>
                            <a:latin typeface="Cambria Math" panose="02040503050406030204" pitchFamily="18" charset="0"/>
                            <a:ea typeface="Calibri" panose="020F0502020204030204" pitchFamily="34" charset="0"/>
                          </a:rPr>
                          <m:t>𝑦</m:t>
                        </m:r>
                      </m:e>
                      <m:sub>
                        <m:r>
                          <a:rPr lang="es-CL" sz="3200" i="1">
                            <a:solidFill>
                              <a:schemeClr val="tx1"/>
                            </a:solidFill>
                            <a:effectLst/>
                            <a:latin typeface="Cambria Math" panose="02040503050406030204" pitchFamily="18" charset="0"/>
                            <a:ea typeface="Calibri" panose="020F0502020204030204" pitchFamily="34" charset="0"/>
                          </a:rPr>
                          <m:t>𝑡</m:t>
                        </m:r>
                        <m:r>
                          <a:rPr lang="es-CL" sz="3200" i="1">
                            <a:solidFill>
                              <a:schemeClr val="tx1"/>
                            </a:solidFill>
                            <a:effectLst/>
                            <a:latin typeface="Cambria Math" panose="02040503050406030204" pitchFamily="18" charset="0"/>
                            <a:ea typeface="Calibri" panose="020F0502020204030204" pitchFamily="34" charset="0"/>
                          </a:rPr>
                          <m:t>−2</m:t>
                        </m:r>
                      </m:sub>
                    </m:sSub>
                  </m:oMath>
                </a14:m>
                <a:r>
                  <a:rPr lang="es-CL" sz="3200" dirty="0">
                    <a:solidFill>
                      <a:schemeClr val="tx1"/>
                    </a:solidFill>
                    <a:effectLst/>
                    <a:latin typeface="Arial" panose="020B0604020202020204" pitchFamily="34" charset="0"/>
                    <a:ea typeface="Times New Roman" panose="02020603050405020304" pitchFamily="18" charset="0"/>
                  </a:rPr>
                  <a:t>,…</a:t>
                </a:r>
                <a:r>
                  <a:rPr lang="es-CL" sz="3200" i="1" dirty="0">
                    <a:solidFill>
                      <a:schemeClr val="tx1"/>
                    </a:solidFill>
                    <a:effectLst/>
                    <a:latin typeface="Cambria Math" panose="02040503050406030204" pitchFamily="18" charset="0"/>
                    <a:ea typeface="Calibri" panose="020F0502020204030204" pitchFamily="34" charset="0"/>
                  </a:rPr>
                  <a:t> </a:t>
                </a:r>
                <a14:m>
                  <m:oMath xmlns:m="http://schemas.openxmlformats.org/officeDocument/2006/math">
                    <m:sSub>
                      <m:sSubPr>
                        <m:ctrlPr>
                          <a:rPr lang="es-ES" sz="3200" i="1">
                            <a:solidFill>
                              <a:schemeClr val="tx1"/>
                            </a:solidFill>
                            <a:effectLst/>
                            <a:latin typeface="Cambria Math" panose="02040503050406030204" pitchFamily="18" charset="0"/>
                            <a:ea typeface="Calibri" panose="020F0502020204030204" pitchFamily="34" charset="0"/>
                          </a:rPr>
                        </m:ctrlPr>
                      </m:sSubPr>
                      <m:e>
                        <m:r>
                          <a:rPr lang="es-ES" sz="3200" b="0" i="1" smtClean="0">
                            <a:solidFill>
                              <a:schemeClr val="tx1"/>
                            </a:solidFill>
                            <a:effectLst/>
                            <a:latin typeface="Cambria Math" panose="02040503050406030204" pitchFamily="18" charset="0"/>
                            <a:ea typeface="Calibri" panose="020F0502020204030204" pitchFamily="34" charset="0"/>
                          </a:rPr>
                          <m:t>𝑦</m:t>
                        </m:r>
                      </m:e>
                      <m:sub>
                        <m:r>
                          <a:rPr lang="es-CL" sz="3200" i="1">
                            <a:solidFill>
                              <a:schemeClr val="tx1"/>
                            </a:solidFill>
                            <a:effectLst/>
                            <a:latin typeface="Cambria Math" panose="02040503050406030204" pitchFamily="18" charset="0"/>
                            <a:ea typeface="Calibri" panose="020F0502020204030204" pitchFamily="34" charset="0"/>
                          </a:rPr>
                          <m:t>𝑡</m:t>
                        </m:r>
                        <m:r>
                          <a:rPr lang="es-CL" sz="3200" i="1">
                            <a:solidFill>
                              <a:schemeClr val="tx1"/>
                            </a:solidFill>
                            <a:effectLst/>
                            <a:latin typeface="Cambria Math" panose="02040503050406030204" pitchFamily="18" charset="0"/>
                            <a:ea typeface="Calibri" panose="020F0502020204030204" pitchFamily="34" charset="0"/>
                          </a:rPr>
                          <m:t>−</m:t>
                        </m:r>
                        <m:r>
                          <a:rPr lang="es-ES" sz="3200" b="0" i="1" smtClean="0">
                            <a:solidFill>
                              <a:schemeClr val="tx1"/>
                            </a:solidFill>
                            <a:effectLst/>
                            <a:latin typeface="Cambria Math" panose="02040503050406030204" pitchFamily="18" charset="0"/>
                            <a:ea typeface="Calibri" panose="020F0502020204030204" pitchFamily="34" charset="0"/>
                          </a:rPr>
                          <m:t>𝑘</m:t>
                        </m:r>
                      </m:sub>
                    </m:sSub>
                  </m:oMath>
                </a14:m>
                <a:r>
                  <a:rPr lang="es-CL" sz="3200" dirty="0">
                    <a:solidFill>
                      <a:schemeClr val="tx1"/>
                    </a:solidFill>
                    <a:effectLst/>
                    <a:latin typeface="Arial" panose="020B0604020202020204" pitchFamily="34" charset="0"/>
                    <a:ea typeface="Times New Roman" panose="02020603050405020304" pitchFamily="18" charset="0"/>
                  </a:rPr>
                  <a:t>, </a:t>
                </a:r>
                <a14:m>
                  <m:oMath xmlns:m="http://schemas.openxmlformats.org/officeDocument/2006/math">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i="1">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sub>
                    </m:sSub>
                  </m:oMath>
                </a14:m>
                <a:r>
                  <a:rPr lang="es-CL" sz="3200" dirty="0">
                    <a:solidFill>
                      <a:schemeClr val="tx1"/>
                    </a:solidFill>
                    <a:latin typeface="Arial" panose="020B0604020202020204" pitchFamily="34" charset="0"/>
                    <a:ea typeface="Calibri" panose="020F0502020204030204" pitchFamily="34" charset="0"/>
                  </a:rPr>
                  <a:t> </a:t>
                </a:r>
                <a:r>
                  <a:rPr lang="es-CL" sz="3200" dirty="0">
                    <a:solidFill>
                      <a:schemeClr val="tx1"/>
                    </a:solidFill>
                    <a:effectLst/>
                    <a:latin typeface="Arial" panose="020B0604020202020204" pitchFamily="34" charset="0"/>
                    <a:ea typeface="Times New Roman" panose="02020603050405020304" pitchFamily="18" charset="0"/>
                  </a:rPr>
                  <a:t>, </a:t>
                </a:r>
                <a14:m>
                  <m:oMath xmlns:m="http://schemas.openxmlformats.org/officeDocument/2006/math">
                    <m:sSub>
                      <m:sSubPr>
                        <m:ctrlPr>
                          <a:rPr lang="es-ES" sz="3200" i="1">
                            <a:solidFill>
                              <a:schemeClr val="tx1"/>
                            </a:solidFill>
                            <a:effectLst/>
                            <a:latin typeface="Cambria Math" panose="02040503050406030204" pitchFamily="18" charset="0"/>
                            <a:ea typeface="Calibri" panose="020F0502020204030204" pitchFamily="34" charset="0"/>
                          </a:rPr>
                        </m:ctrlPr>
                      </m:sSubPr>
                      <m:e>
                        <m:r>
                          <a:rPr lang="es-ES" sz="3200" b="0" i="1" smtClean="0">
                            <a:solidFill>
                              <a:schemeClr val="tx1"/>
                            </a:solidFill>
                            <a:effectLst/>
                            <a:latin typeface="Cambria Math" panose="02040503050406030204" pitchFamily="18" charset="0"/>
                            <a:ea typeface="Calibri" panose="020F0502020204030204" pitchFamily="34" charset="0"/>
                          </a:rPr>
                          <m:t>𝑦</m:t>
                        </m:r>
                      </m:e>
                      <m:sub>
                        <m:r>
                          <a:rPr lang="es-CL" sz="3200" i="1">
                            <a:solidFill>
                              <a:schemeClr val="tx1"/>
                            </a:solidFill>
                            <a:effectLst/>
                            <a:latin typeface="Cambria Math" panose="02040503050406030204" pitchFamily="18" charset="0"/>
                            <a:ea typeface="Calibri" panose="020F0502020204030204" pitchFamily="34" charset="0"/>
                          </a:rPr>
                          <m:t>𝑡</m:t>
                        </m:r>
                        <m:r>
                          <a:rPr lang="es-CL" sz="3200" i="1">
                            <a:solidFill>
                              <a:schemeClr val="tx1"/>
                            </a:solidFill>
                            <a:effectLst/>
                            <a:latin typeface="Cambria Math" panose="02040503050406030204" pitchFamily="18" charset="0"/>
                            <a:ea typeface="Calibri" panose="020F0502020204030204" pitchFamily="34" charset="0"/>
                          </a:rPr>
                          <m:t>+1</m:t>
                        </m:r>
                      </m:sub>
                    </m:sSub>
                  </m:oMath>
                </a14:m>
                <a:r>
                  <a:rPr lang="es-CL" sz="3200" dirty="0">
                    <a:solidFill>
                      <a:schemeClr val="tx1"/>
                    </a:solidFill>
                    <a:effectLst/>
                    <a:latin typeface="Arial" panose="020B0604020202020204" pitchFamily="34" charset="0"/>
                    <a:ea typeface="Times New Roman" panose="02020603050405020304" pitchFamily="18" charset="0"/>
                  </a:rPr>
                  <a:t>, </a:t>
                </a:r>
                <a14:m>
                  <m:oMath xmlns:m="http://schemas.openxmlformats.org/officeDocument/2006/math">
                    <m:sSub>
                      <m:sSubPr>
                        <m:ctrlPr>
                          <a:rPr lang="es-ES" sz="3200" i="1">
                            <a:solidFill>
                              <a:schemeClr val="tx1"/>
                            </a:solidFill>
                            <a:effectLst/>
                            <a:latin typeface="Cambria Math" panose="02040503050406030204" pitchFamily="18" charset="0"/>
                            <a:ea typeface="Calibri" panose="020F0502020204030204" pitchFamily="34" charset="0"/>
                          </a:rPr>
                        </m:ctrlPr>
                      </m:sSubPr>
                      <m:e>
                        <m:r>
                          <a:rPr lang="es-ES" sz="3200" b="0" i="1" smtClean="0">
                            <a:solidFill>
                              <a:schemeClr val="tx1"/>
                            </a:solidFill>
                            <a:effectLst/>
                            <a:latin typeface="Cambria Math" panose="02040503050406030204" pitchFamily="18" charset="0"/>
                            <a:ea typeface="Calibri" panose="020F0502020204030204" pitchFamily="34" charset="0"/>
                          </a:rPr>
                          <m:t>𝑦</m:t>
                        </m:r>
                      </m:e>
                      <m:sub>
                        <m:r>
                          <a:rPr lang="es-CL" sz="3200" i="1">
                            <a:solidFill>
                              <a:schemeClr val="tx1"/>
                            </a:solidFill>
                            <a:effectLst/>
                            <a:latin typeface="Cambria Math" panose="02040503050406030204" pitchFamily="18" charset="0"/>
                            <a:ea typeface="Calibri" panose="020F0502020204030204" pitchFamily="34" charset="0"/>
                          </a:rPr>
                          <m:t>𝑡</m:t>
                        </m:r>
                        <m:r>
                          <a:rPr lang="es-CL" sz="3200" i="1">
                            <a:solidFill>
                              <a:schemeClr val="tx1"/>
                            </a:solidFill>
                            <a:effectLst/>
                            <a:latin typeface="Cambria Math" panose="02040503050406030204" pitchFamily="18" charset="0"/>
                            <a:ea typeface="Calibri" panose="020F0502020204030204" pitchFamily="34" charset="0"/>
                          </a:rPr>
                          <m:t>+2</m:t>
                        </m:r>
                      </m:sub>
                    </m:sSub>
                  </m:oMath>
                </a14:m>
                <a:r>
                  <a:rPr lang="es-CL" sz="3200" dirty="0">
                    <a:solidFill>
                      <a:schemeClr val="tx1"/>
                    </a:solidFill>
                    <a:effectLst/>
                    <a:latin typeface="Arial" panose="020B0604020202020204" pitchFamily="34" charset="0"/>
                    <a:ea typeface="Times New Roman" panose="02020603050405020304" pitchFamily="18" charset="0"/>
                  </a:rPr>
                  <a:t>,… </a:t>
                </a:r>
                <a14:m>
                  <m:oMath xmlns:m="http://schemas.openxmlformats.org/officeDocument/2006/math">
                    <m:sSub>
                      <m:sSubPr>
                        <m:ctrlPr>
                          <a:rPr lang="es-ES" sz="3200" i="1">
                            <a:solidFill>
                              <a:schemeClr val="tx1"/>
                            </a:solidFill>
                            <a:effectLst/>
                            <a:latin typeface="Cambria Math" panose="02040503050406030204" pitchFamily="18" charset="0"/>
                            <a:ea typeface="Calibri" panose="020F0502020204030204" pitchFamily="34" charset="0"/>
                          </a:rPr>
                        </m:ctrlPr>
                      </m:sSubPr>
                      <m:e>
                        <m:r>
                          <a:rPr lang="es-ES" sz="3200" b="0" i="1" smtClean="0">
                            <a:solidFill>
                              <a:schemeClr val="tx1"/>
                            </a:solidFill>
                            <a:effectLst/>
                            <a:latin typeface="Cambria Math" panose="02040503050406030204" pitchFamily="18" charset="0"/>
                            <a:ea typeface="Calibri" panose="020F0502020204030204" pitchFamily="34" charset="0"/>
                          </a:rPr>
                          <m:t>𝑦</m:t>
                        </m:r>
                      </m:e>
                      <m:sub>
                        <m:r>
                          <a:rPr lang="es-CL" sz="3200" i="1">
                            <a:solidFill>
                              <a:schemeClr val="tx1"/>
                            </a:solidFill>
                            <a:effectLst/>
                            <a:latin typeface="Cambria Math" panose="02040503050406030204" pitchFamily="18" charset="0"/>
                            <a:ea typeface="Calibri" panose="020F0502020204030204" pitchFamily="34" charset="0"/>
                          </a:rPr>
                          <m:t>𝑡</m:t>
                        </m:r>
                        <m:r>
                          <a:rPr lang="es-CL" sz="3200" i="1">
                            <a:solidFill>
                              <a:schemeClr val="tx1"/>
                            </a:solidFill>
                            <a:effectLst/>
                            <a:latin typeface="Cambria Math" panose="02040503050406030204" pitchFamily="18" charset="0"/>
                            <a:ea typeface="Calibri" panose="020F0502020204030204" pitchFamily="34" charset="0"/>
                          </a:rPr>
                          <m:t>+</m:t>
                        </m:r>
                        <m:r>
                          <a:rPr lang="es-ES" sz="3200" b="0" i="1" smtClean="0">
                            <a:solidFill>
                              <a:schemeClr val="tx1"/>
                            </a:solidFill>
                            <a:effectLst/>
                            <a:latin typeface="Cambria Math" panose="02040503050406030204" pitchFamily="18" charset="0"/>
                            <a:ea typeface="Calibri" panose="020F0502020204030204" pitchFamily="34" charset="0"/>
                          </a:rPr>
                          <m:t>𝑘</m:t>
                        </m:r>
                      </m:sub>
                    </m:sSub>
                  </m:oMath>
                </a14:m>
                <a:endParaRPr lang="es-ES" dirty="0">
                  <a:solidFill>
                    <a:schemeClr val="tx1"/>
                  </a:solidFill>
                  <a:effectLst/>
                  <a:latin typeface="Arial" panose="020B0604020202020204" pitchFamily="34" charset="0"/>
                  <a:ea typeface="Calibri" panose="020F0502020204030204" pitchFamily="34" charset="0"/>
                </a:endParaRPr>
              </a:p>
              <a:p>
                <a:pPr marL="0" indent="0" algn="just">
                  <a:spcAft>
                    <a:spcPts val="800"/>
                  </a:spcAft>
                  <a:buNone/>
                </a:pPr>
                <a:r>
                  <a:rPr lang="es-CL" dirty="0">
                    <a:solidFill>
                      <a:schemeClr val="tx1"/>
                    </a:solidFill>
                    <a:effectLst/>
                    <a:latin typeface="Arial" panose="020B0604020202020204" pitchFamily="34" charset="0"/>
                    <a:ea typeface="Calibri" panose="020F0502020204030204" pitchFamily="34" charset="0"/>
                  </a:rPr>
                  <a:t>                                                  </a:t>
                </a:r>
              </a:p>
              <a:p>
                <a:pPr marL="0" indent="0" algn="just">
                  <a:spcAft>
                    <a:spcPts val="800"/>
                  </a:spcAft>
                  <a:buNone/>
                </a:pPr>
                <a:r>
                  <a:rPr lang="es-CL" dirty="0">
                    <a:solidFill>
                      <a:schemeClr val="tx1"/>
                    </a:solidFill>
                    <a:latin typeface="Arial" panose="020B0604020202020204" pitchFamily="34" charset="0"/>
                    <a:ea typeface="Calibri" panose="020F0502020204030204" pitchFamily="34" charset="0"/>
                  </a:rPr>
                  <a:t>                                           </a:t>
                </a:r>
                <a:r>
                  <a:rPr lang="es-CL" dirty="0">
                    <a:solidFill>
                      <a:schemeClr val="tx1"/>
                    </a:solidFill>
                    <a:effectLst/>
                    <a:latin typeface="Arial" panose="020B0604020202020204" pitchFamily="34" charset="0"/>
                    <a:ea typeface="Calibri" panose="020F0502020204030204" pitchFamily="34" charset="0"/>
                  </a:rPr>
                  <a:t>Rezagos (</a:t>
                </a:r>
                <a:r>
                  <a:rPr lang="es-CL" dirty="0" err="1">
                    <a:solidFill>
                      <a:schemeClr val="tx1"/>
                    </a:solidFill>
                    <a:effectLst/>
                    <a:latin typeface="Arial" panose="020B0604020202020204" pitchFamily="34" charset="0"/>
                    <a:ea typeface="Calibri" panose="020F0502020204030204" pitchFamily="34" charset="0"/>
                  </a:rPr>
                  <a:t>lags</a:t>
                </a:r>
                <a:r>
                  <a:rPr lang="es-CL" dirty="0">
                    <a:solidFill>
                      <a:schemeClr val="tx1"/>
                    </a:solidFill>
                    <a:effectLst/>
                    <a:latin typeface="Arial" panose="020B0604020202020204" pitchFamily="34" charset="0"/>
                    <a:ea typeface="Calibri" panose="020F0502020204030204" pitchFamily="34" charset="0"/>
                  </a:rPr>
                  <a:t>)                                     Adelantos (leads)</a:t>
                </a:r>
              </a:p>
              <a:p>
                <a:pPr marL="0" indent="0" algn="just">
                  <a:spcAft>
                    <a:spcPts val="800"/>
                  </a:spcAft>
                  <a:buNone/>
                </a:pPr>
                <a:endParaRPr lang="es-ES" dirty="0">
                  <a:solidFill>
                    <a:schemeClr val="tx1"/>
                  </a:solidFill>
                  <a:effectLst/>
                  <a:latin typeface="Arial" panose="020B0604020202020204" pitchFamily="34" charset="0"/>
                  <a:ea typeface="Calibri" panose="020F0502020204030204" pitchFamily="34" charset="0"/>
                </a:endParaRPr>
              </a:p>
              <a:p>
                <a:pPr marL="0" indent="0" algn="just">
                  <a:spcAft>
                    <a:spcPts val="800"/>
                  </a:spcAft>
                  <a:buNone/>
                </a:pPr>
                <a:r>
                  <a:rPr lang="es-CL" dirty="0">
                    <a:solidFill>
                      <a:schemeClr val="tx1"/>
                    </a:solidFill>
                    <a:effectLst/>
                    <a:latin typeface="Arial" panose="020B0604020202020204" pitchFamily="34" charset="0"/>
                    <a:ea typeface="Calibri" panose="020F0502020204030204" pitchFamily="34" charset="0"/>
                  </a:rPr>
                  <a:t>El primer rezago de una serie de tiempo </a:t>
                </a:r>
                <a14:m>
                  <m:oMath xmlns:m="http://schemas.openxmlformats.org/officeDocument/2006/math">
                    <m:sSub>
                      <m:sSubPr>
                        <m:ctrlPr>
                          <a:rPr lang="es-ES" sz="2400" i="1">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𝑡</m:t>
                        </m:r>
                      </m:sub>
                    </m:sSub>
                  </m:oMath>
                </a14:m>
                <a:r>
                  <a:rPr lang="es-CL" sz="2400" dirty="0">
                    <a:solidFill>
                      <a:schemeClr val="tx1"/>
                    </a:solidFill>
                    <a:effectLst/>
                    <a:latin typeface="Arial" panose="020B0604020202020204" pitchFamily="34" charset="0"/>
                    <a:ea typeface="Times New Roman" panose="02020603050405020304" pitchFamily="18" charset="0"/>
                  </a:rPr>
                  <a:t> </a:t>
                </a:r>
                <a:r>
                  <a:rPr lang="es-CL" dirty="0">
                    <a:solidFill>
                      <a:schemeClr val="tx1"/>
                    </a:solidFill>
                    <a:effectLst/>
                    <a:latin typeface="Arial" panose="020B0604020202020204" pitchFamily="34" charset="0"/>
                    <a:ea typeface="Calibri" panose="020F0502020204030204" pitchFamily="34" charset="0"/>
                  </a:rPr>
                  <a:t>es  </a:t>
                </a:r>
                <a14:m>
                  <m:oMath xmlns:m="http://schemas.openxmlformats.org/officeDocument/2006/math">
                    <m:sSub>
                      <m:sSubPr>
                        <m:ctrlPr>
                          <a:rPr lang="es-ES" sz="2400" i="1">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𝑡</m:t>
                        </m:r>
                        <m:r>
                          <a:rPr lang="es-CL" sz="2400" i="1">
                            <a:solidFill>
                              <a:schemeClr val="tx1"/>
                            </a:solidFill>
                            <a:effectLst/>
                            <a:latin typeface="Cambria Math" panose="02040503050406030204" pitchFamily="18" charset="0"/>
                            <a:ea typeface="Calibri" panose="020F0502020204030204" pitchFamily="34" charset="0"/>
                          </a:rPr>
                          <m:t>−1</m:t>
                        </m:r>
                      </m:sub>
                    </m:sSub>
                  </m:oMath>
                </a14:m>
                <a:r>
                  <a:rPr lang="es-CL" dirty="0">
                    <a:solidFill>
                      <a:schemeClr val="tx1"/>
                    </a:solidFill>
                    <a:effectLst/>
                    <a:latin typeface="Arial" panose="020B0604020202020204" pitchFamily="34" charset="0"/>
                    <a:ea typeface="Times New Roman" panose="02020603050405020304" pitchFamily="18" charset="0"/>
                  </a:rPr>
                  <a:t> </a:t>
                </a:r>
                <a:r>
                  <a:rPr lang="es-CL" dirty="0">
                    <a:solidFill>
                      <a:schemeClr val="tx1"/>
                    </a:solidFill>
                    <a:effectLst/>
                    <a:latin typeface="Arial" panose="020B0604020202020204" pitchFamily="34" charset="0"/>
                    <a:ea typeface="Calibri" panose="020F0502020204030204" pitchFamily="34" charset="0"/>
                  </a:rPr>
                  <a:t>y el</a:t>
                </a:r>
                <a:r>
                  <a:rPr lang="es-CL" dirty="0">
                    <a:solidFill>
                      <a:schemeClr val="tx1"/>
                    </a:solidFill>
                    <a:effectLst/>
                    <a:latin typeface="Arial" panose="020B0604020202020204" pitchFamily="34" charset="0"/>
                    <a:ea typeface="Times New Roman" panose="02020603050405020304" pitchFamily="18" charset="0"/>
                  </a:rPr>
                  <a:t> </a:t>
                </a:r>
                <a:r>
                  <a:rPr lang="es-CL" dirty="0">
                    <a:solidFill>
                      <a:schemeClr val="tx1"/>
                    </a:solidFill>
                    <a:effectLst/>
                    <a:latin typeface="Arial" panose="020B0604020202020204" pitchFamily="34" charset="0"/>
                    <a:ea typeface="Calibri" panose="020F0502020204030204" pitchFamily="34" charset="0"/>
                  </a:rPr>
                  <a:t>rezago k-</a:t>
                </a:r>
                <a:r>
                  <a:rPr lang="es-CL" dirty="0" err="1">
                    <a:solidFill>
                      <a:schemeClr val="tx1"/>
                    </a:solidFill>
                    <a:effectLst/>
                    <a:latin typeface="Arial" panose="020B0604020202020204" pitchFamily="34" charset="0"/>
                    <a:ea typeface="Calibri" panose="020F0502020204030204" pitchFamily="34" charset="0"/>
                  </a:rPr>
                  <a:t>ésimo</a:t>
                </a:r>
                <a:r>
                  <a:rPr lang="es-CL" dirty="0">
                    <a:solidFill>
                      <a:schemeClr val="tx1"/>
                    </a:solidFill>
                    <a:effectLst/>
                    <a:latin typeface="Arial" panose="020B0604020202020204" pitchFamily="34" charset="0"/>
                    <a:ea typeface="Calibri" panose="020F0502020204030204" pitchFamily="34" charset="0"/>
                  </a:rPr>
                  <a:t> es </a:t>
                </a:r>
                <a14:m>
                  <m:oMath xmlns:m="http://schemas.openxmlformats.org/officeDocument/2006/math">
                    <m:sSub>
                      <m:sSubPr>
                        <m:ctrlPr>
                          <a:rPr lang="es-ES" sz="2400" i="1">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𝑡</m:t>
                        </m:r>
                        <m:r>
                          <a:rPr lang="es-CL" sz="2400" i="1">
                            <a:solidFill>
                              <a:schemeClr val="tx1"/>
                            </a:solidFill>
                            <a:effectLst/>
                            <a:latin typeface="Cambria Math" panose="02040503050406030204" pitchFamily="18" charset="0"/>
                            <a:ea typeface="Calibri" panose="020F0502020204030204" pitchFamily="34" charset="0"/>
                          </a:rPr>
                          <m:t>−</m:t>
                        </m:r>
                        <m:r>
                          <a:rPr lang="es-ES" sz="2400" b="0" i="1" smtClean="0">
                            <a:solidFill>
                              <a:schemeClr val="tx1"/>
                            </a:solidFill>
                            <a:effectLst/>
                            <a:latin typeface="Cambria Math" panose="02040503050406030204" pitchFamily="18" charset="0"/>
                            <a:ea typeface="Calibri" panose="020F0502020204030204" pitchFamily="34" charset="0"/>
                          </a:rPr>
                          <m:t>𝑘</m:t>
                        </m:r>
                      </m:sub>
                    </m:sSub>
                  </m:oMath>
                </a14:m>
                <a:r>
                  <a:rPr lang="es-CL" dirty="0">
                    <a:solidFill>
                      <a:schemeClr val="tx1"/>
                    </a:solidFill>
                    <a:effectLst/>
                    <a:latin typeface="Arial" panose="020B0604020202020204" pitchFamily="34" charset="0"/>
                    <a:ea typeface="Times New Roman" panose="02020603050405020304" pitchFamily="18" charset="0"/>
                  </a:rPr>
                  <a:t>. </a:t>
                </a:r>
              </a:p>
              <a:p>
                <a:pPr marL="0" indent="0" algn="just">
                  <a:spcAft>
                    <a:spcPts val="800"/>
                  </a:spcAft>
                  <a:buNone/>
                </a:pPr>
                <a:r>
                  <a:rPr lang="es-CL" dirty="0">
                    <a:solidFill>
                      <a:schemeClr val="tx1"/>
                    </a:solidFill>
                    <a:effectLst/>
                    <a:latin typeface="Arial" panose="020B0604020202020204" pitchFamily="34" charset="0"/>
                    <a:ea typeface="Calibri" panose="020F0502020204030204" pitchFamily="34" charset="0"/>
                  </a:rPr>
                  <a:t>El primer adelanto de una serie de tiempo </a:t>
                </a:r>
                <a14:m>
                  <m:oMath xmlns:m="http://schemas.openxmlformats.org/officeDocument/2006/math">
                    <m:sSub>
                      <m:sSubPr>
                        <m:ctrlPr>
                          <a:rPr lang="es-ES" sz="2400" i="1">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𝑡</m:t>
                        </m:r>
                      </m:sub>
                    </m:sSub>
                  </m:oMath>
                </a14:m>
                <a:r>
                  <a:rPr lang="es-CL" dirty="0">
                    <a:solidFill>
                      <a:schemeClr val="tx1"/>
                    </a:solidFill>
                    <a:effectLst/>
                    <a:latin typeface="Arial" panose="020B0604020202020204" pitchFamily="34" charset="0"/>
                    <a:ea typeface="Times New Roman" panose="02020603050405020304" pitchFamily="18" charset="0"/>
                  </a:rPr>
                  <a:t> </a:t>
                </a:r>
                <a:r>
                  <a:rPr lang="es-CL" dirty="0">
                    <a:solidFill>
                      <a:schemeClr val="tx1"/>
                    </a:solidFill>
                    <a:effectLst/>
                    <a:latin typeface="Arial" panose="020B0604020202020204" pitchFamily="34" charset="0"/>
                    <a:ea typeface="Calibri" panose="020F0502020204030204" pitchFamily="34" charset="0"/>
                  </a:rPr>
                  <a:t>es </a:t>
                </a:r>
                <a14:m>
                  <m:oMath xmlns:m="http://schemas.openxmlformats.org/officeDocument/2006/math">
                    <m:sSub>
                      <m:sSubPr>
                        <m:ctrlPr>
                          <a:rPr lang="es-ES" sz="2400" i="1">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𝑡</m:t>
                        </m:r>
                        <m:r>
                          <a:rPr lang="es-CL" sz="2400" i="1">
                            <a:solidFill>
                              <a:schemeClr val="tx1"/>
                            </a:solidFill>
                            <a:effectLst/>
                            <a:latin typeface="Cambria Math" panose="02040503050406030204" pitchFamily="18" charset="0"/>
                            <a:ea typeface="Calibri" panose="020F0502020204030204" pitchFamily="34" charset="0"/>
                          </a:rPr>
                          <m:t>+1</m:t>
                        </m:r>
                      </m:sub>
                    </m:sSub>
                  </m:oMath>
                </a14:m>
                <a:r>
                  <a:rPr lang="es-CL" dirty="0">
                    <a:solidFill>
                      <a:schemeClr val="tx1"/>
                    </a:solidFill>
                    <a:effectLst/>
                    <a:latin typeface="Arial" panose="020B0604020202020204" pitchFamily="34" charset="0"/>
                    <a:ea typeface="Times New Roman" panose="02020603050405020304" pitchFamily="18" charset="0"/>
                  </a:rPr>
                  <a:t> </a:t>
                </a:r>
                <a:r>
                  <a:rPr lang="es-CL" dirty="0">
                    <a:solidFill>
                      <a:schemeClr val="tx1"/>
                    </a:solidFill>
                    <a:effectLst/>
                    <a:latin typeface="Arial" panose="020B0604020202020204" pitchFamily="34" charset="0"/>
                    <a:ea typeface="Calibri" panose="020F0502020204030204" pitchFamily="34" charset="0"/>
                  </a:rPr>
                  <a:t>y el adelanto k-</a:t>
                </a:r>
                <a:r>
                  <a:rPr lang="es-CL" dirty="0" err="1">
                    <a:solidFill>
                      <a:schemeClr val="tx1"/>
                    </a:solidFill>
                    <a:effectLst/>
                    <a:latin typeface="Arial" panose="020B0604020202020204" pitchFamily="34" charset="0"/>
                    <a:ea typeface="Calibri" panose="020F0502020204030204" pitchFamily="34" charset="0"/>
                  </a:rPr>
                  <a:t>ésimo</a:t>
                </a:r>
                <a:r>
                  <a:rPr lang="es-CL" dirty="0">
                    <a:solidFill>
                      <a:schemeClr val="tx1"/>
                    </a:solidFill>
                    <a:effectLst/>
                    <a:latin typeface="Arial" panose="020B0604020202020204" pitchFamily="34" charset="0"/>
                    <a:ea typeface="Calibri" panose="020F0502020204030204" pitchFamily="34" charset="0"/>
                  </a:rPr>
                  <a:t> es </a:t>
                </a:r>
                <a14:m>
                  <m:oMath xmlns:m="http://schemas.openxmlformats.org/officeDocument/2006/math">
                    <m:sSub>
                      <m:sSubPr>
                        <m:ctrlPr>
                          <a:rPr lang="es-ES" sz="2400" i="1">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𝑡</m:t>
                        </m:r>
                        <m:r>
                          <a:rPr lang="es-CL" sz="2400" i="1">
                            <a:solidFill>
                              <a:schemeClr val="tx1"/>
                            </a:solidFill>
                            <a:effectLst/>
                            <a:latin typeface="Cambria Math" panose="02040503050406030204" pitchFamily="18" charset="0"/>
                            <a:ea typeface="Calibri" panose="020F0502020204030204" pitchFamily="34" charset="0"/>
                          </a:rPr>
                          <m:t>+</m:t>
                        </m:r>
                        <m:r>
                          <a:rPr lang="es-ES" sz="2400" b="0" i="1" smtClean="0">
                            <a:solidFill>
                              <a:schemeClr val="tx1"/>
                            </a:solidFill>
                            <a:effectLst/>
                            <a:latin typeface="Cambria Math" panose="02040503050406030204" pitchFamily="18" charset="0"/>
                            <a:ea typeface="Calibri" panose="020F0502020204030204" pitchFamily="34" charset="0"/>
                          </a:rPr>
                          <m:t>𝑘</m:t>
                        </m:r>
                      </m:sub>
                    </m:sSub>
                  </m:oMath>
                </a14:m>
                <a:r>
                  <a:rPr lang="es-CL" dirty="0">
                    <a:solidFill>
                      <a:schemeClr val="tx1"/>
                    </a:solidFill>
                    <a:effectLst/>
                    <a:latin typeface="Arial" panose="020B0604020202020204" pitchFamily="34" charset="0"/>
                    <a:ea typeface="Times New Roman" panose="02020603050405020304" pitchFamily="18" charset="0"/>
                  </a:rPr>
                  <a:t>.</a:t>
                </a: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800"/>
                  </a:spcAft>
                  <a:buNone/>
                </a:pPr>
                <a:endParaRPr lang="es-ES" dirty="0">
                  <a:solidFill>
                    <a:schemeClr val="tx1"/>
                  </a:solidFill>
                  <a:effectLst/>
                  <a:latin typeface="Arial" panose="020B0604020202020204" pitchFamily="34" charset="0"/>
                  <a:ea typeface="Calibri" panose="020F0502020204030204" pitchFamily="34" charset="0"/>
                </a:endParaRPr>
              </a:p>
              <a:p>
                <a:endParaRPr lang="es-ES" sz="2400" dirty="0">
                  <a:solidFill>
                    <a:schemeClr val="tx1"/>
                  </a:solidFill>
                </a:endParaRPr>
              </a:p>
            </p:txBody>
          </p:sp>
        </mc:Choice>
        <mc:Fallback xmlns="">
          <p:sp>
            <p:nvSpPr>
              <p:cNvPr id="3" name="Marcador de contenido 2">
                <a:extLst>
                  <a:ext uri="{FF2B5EF4-FFF2-40B4-BE49-F238E27FC236}">
                    <a16:creationId xmlns:a16="http://schemas.microsoft.com/office/drawing/2014/main" id="{C2114AFD-5603-56A4-7A7D-400A8FB56ADF}"/>
                  </a:ext>
                </a:extLst>
              </p:cNvPr>
              <p:cNvSpPr>
                <a:spLocks noGrp="1" noRot="1" noChangeAspect="1" noMove="1" noResize="1" noEditPoints="1" noAdjustHandles="1" noChangeArrowheads="1" noChangeShapeType="1" noTextEdit="1"/>
              </p:cNvSpPr>
              <p:nvPr>
                <p:ph idx="1"/>
              </p:nvPr>
            </p:nvSpPr>
            <p:spPr>
              <a:xfrm>
                <a:off x="581192" y="2180496"/>
                <a:ext cx="11029615" cy="4363179"/>
              </a:xfrm>
              <a:blipFill>
                <a:blip r:embed="rId2"/>
                <a:stretch>
                  <a:fillRect l="-829" r="-829"/>
                </a:stretch>
              </a:blipFill>
            </p:spPr>
            <p:txBody>
              <a:bodyPr/>
              <a:lstStyle/>
              <a:p>
                <a:r>
                  <a:rPr lang="es-CL">
                    <a:noFill/>
                  </a:rPr>
                  <a:t> </a:t>
                </a:r>
              </a:p>
            </p:txBody>
          </p:sp>
        </mc:Fallback>
      </mc:AlternateContent>
      <p:sp>
        <p:nvSpPr>
          <p:cNvPr id="4" name="Abrir llave 3">
            <a:extLst>
              <a:ext uri="{FF2B5EF4-FFF2-40B4-BE49-F238E27FC236}">
                <a16:creationId xmlns:a16="http://schemas.microsoft.com/office/drawing/2014/main" id="{9AE8A6B5-B1B9-CF8A-3EFE-746F4B5C81D4}"/>
              </a:ext>
            </a:extLst>
          </p:cNvPr>
          <p:cNvSpPr/>
          <p:nvPr/>
        </p:nvSpPr>
        <p:spPr>
          <a:xfrm rot="16200000">
            <a:off x="3843624" y="1880670"/>
            <a:ext cx="449071" cy="3096659"/>
          </a:xfrm>
          <a:prstGeom prst="leftBrace">
            <a:avLst/>
          </a:prstGeom>
          <a:ln w="28575"/>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 name="Abrir llave 4">
            <a:extLst>
              <a:ext uri="{FF2B5EF4-FFF2-40B4-BE49-F238E27FC236}">
                <a16:creationId xmlns:a16="http://schemas.microsoft.com/office/drawing/2014/main" id="{D862E6EE-93FC-0FFF-3E3B-316EC5E79E45}"/>
              </a:ext>
            </a:extLst>
          </p:cNvPr>
          <p:cNvSpPr/>
          <p:nvPr/>
        </p:nvSpPr>
        <p:spPr>
          <a:xfrm rot="16200000">
            <a:off x="7845852" y="1880669"/>
            <a:ext cx="449069" cy="3096657"/>
          </a:xfrm>
          <a:prstGeom prst="leftBrace">
            <a:avLst/>
          </a:prstGeom>
          <a:ln w="28575"/>
        </p:spPr>
        <p:style>
          <a:lnRef idx="2">
            <a:schemeClr val="accent2"/>
          </a:lnRef>
          <a:fillRef idx="0">
            <a:schemeClr val="accent2"/>
          </a:fillRef>
          <a:effectRef idx="1">
            <a:schemeClr val="accent2"/>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grpSp>
        <p:nvGrpSpPr>
          <p:cNvPr id="6" name="Grupo 5">
            <a:extLst>
              <a:ext uri="{FF2B5EF4-FFF2-40B4-BE49-F238E27FC236}">
                <a16:creationId xmlns:a16="http://schemas.microsoft.com/office/drawing/2014/main" id="{7D3EC30E-8E30-3F59-4D1E-F9D678B280B8}"/>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C749BBB-5D06-96E2-A52F-65DD4AB29DF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Lupa con relleno sólido">
              <a:extLst>
                <a:ext uri="{FF2B5EF4-FFF2-40B4-BE49-F238E27FC236}">
                  <a16:creationId xmlns:a16="http://schemas.microsoft.com/office/drawing/2014/main" id="{6F3BE52B-7E72-AEF9-E8E6-8EF9BEC3028F}"/>
                </a:ext>
              </a:extLst>
            </p:cNvPr>
            <p:cNvSpPr/>
            <p:nvPr/>
          </p:nvSpPr>
          <p:spPr>
            <a:xfrm>
              <a:off x="10893312" y="933450"/>
              <a:ext cx="581025" cy="581025"/>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4016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F865-E825-D8BA-7CE2-F107F24C9F6D}"/>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p:sp>
        <p:nvSpPr>
          <p:cNvPr id="11" name="Marcador de contenido 10">
            <a:extLst>
              <a:ext uri="{FF2B5EF4-FFF2-40B4-BE49-F238E27FC236}">
                <a16:creationId xmlns:a16="http://schemas.microsoft.com/office/drawing/2014/main" id="{B73BB304-3C23-240D-C671-31E15C5B630A}"/>
              </a:ext>
            </a:extLst>
          </p:cNvPr>
          <p:cNvSpPr>
            <a:spLocks noGrp="1"/>
          </p:cNvSpPr>
          <p:nvPr>
            <p:ph idx="1"/>
          </p:nvPr>
        </p:nvSpPr>
        <p:spPr>
          <a:xfrm>
            <a:off x="581192" y="2180497"/>
            <a:ext cx="11029615" cy="829404"/>
          </a:xfrm>
        </p:spPr>
        <p:txBody>
          <a:bodyPr>
            <a:normAutofit fontScale="77500" lnSpcReduction="20000"/>
          </a:bodyPr>
          <a:lstStyle/>
          <a:p>
            <a:pPr marL="0" indent="0">
              <a:buNone/>
            </a:pPr>
            <a:r>
              <a:rPr lang="es-ES" dirty="0"/>
              <a:t>El análisis estadístico de la </a:t>
            </a:r>
            <a:r>
              <a:rPr lang="es-ES" b="1" dirty="0"/>
              <a:t>media</a:t>
            </a:r>
            <a:r>
              <a:rPr lang="es-ES" dirty="0"/>
              <a:t>, la </a:t>
            </a:r>
            <a:r>
              <a:rPr lang="es-ES" b="1" dirty="0"/>
              <a:t>varianza</a:t>
            </a:r>
            <a:r>
              <a:rPr lang="es-ES" dirty="0"/>
              <a:t>, la </a:t>
            </a:r>
            <a:r>
              <a:rPr lang="es-ES" b="1" dirty="0"/>
              <a:t>autocorrelación </a:t>
            </a:r>
            <a:r>
              <a:rPr lang="es-ES" dirty="0"/>
              <a:t>y la </a:t>
            </a:r>
            <a:r>
              <a:rPr lang="es-ES" b="1" dirty="0" err="1"/>
              <a:t>autocovarianza</a:t>
            </a:r>
            <a:r>
              <a:rPr lang="es-ES" b="1" dirty="0"/>
              <a:t> </a:t>
            </a:r>
            <a:r>
              <a:rPr lang="es-ES" dirty="0"/>
              <a:t>de una serie temporal son fundamentales para comprender la estructura y el comportamiento de los datos a lo largo del tiempo.</a:t>
            </a:r>
          </a:p>
        </p:txBody>
      </p:sp>
      <p:grpSp>
        <p:nvGrpSpPr>
          <p:cNvPr id="6" name="Grupo 5">
            <a:extLst>
              <a:ext uri="{FF2B5EF4-FFF2-40B4-BE49-F238E27FC236}">
                <a16:creationId xmlns:a16="http://schemas.microsoft.com/office/drawing/2014/main" id="{7D3EC30E-8E30-3F59-4D1E-F9D678B280B8}"/>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C749BBB-5D06-96E2-A52F-65DD4AB29DF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Lupa con relleno sólido">
              <a:extLst>
                <a:ext uri="{FF2B5EF4-FFF2-40B4-BE49-F238E27FC236}">
                  <a16:creationId xmlns:a16="http://schemas.microsoft.com/office/drawing/2014/main" id="{6F3BE52B-7E72-AEF9-E8E6-8EF9BEC3028F}"/>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2" name="Diagrama 11">
            <a:extLst>
              <a:ext uri="{FF2B5EF4-FFF2-40B4-BE49-F238E27FC236}">
                <a16:creationId xmlns:a16="http://schemas.microsoft.com/office/drawing/2014/main" id="{004217B5-7C8B-9FCB-E575-B9EB1B5DD72D}"/>
              </a:ext>
            </a:extLst>
          </p:cNvPr>
          <p:cNvGraphicFramePr/>
          <p:nvPr/>
        </p:nvGraphicFramePr>
        <p:xfrm>
          <a:off x="2032000" y="3429000"/>
          <a:ext cx="8128000" cy="2709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973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F865-E825-D8BA-7CE2-F107F24C9F6D}"/>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p:sp>
        <p:nvSpPr>
          <p:cNvPr id="11" name="Marcador de contenido 10">
            <a:extLst>
              <a:ext uri="{FF2B5EF4-FFF2-40B4-BE49-F238E27FC236}">
                <a16:creationId xmlns:a16="http://schemas.microsoft.com/office/drawing/2014/main" id="{B73BB304-3C23-240D-C671-31E15C5B630A}"/>
              </a:ext>
            </a:extLst>
          </p:cNvPr>
          <p:cNvSpPr>
            <a:spLocks noGrp="1"/>
          </p:cNvSpPr>
          <p:nvPr>
            <p:ph idx="1"/>
          </p:nvPr>
        </p:nvSpPr>
        <p:spPr>
          <a:xfrm>
            <a:off x="6096000" y="2256696"/>
            <a:ext cx="5514808" cy="4125053"/>
          </a:xfrm>
        </p:spPr>
        <p:txBody>
          <a:bodyPr>
            <a:normAutofit fontScale="85000" lnSpcReduction="20000"/>
          </a:bodyPr>
          <a:lstStyle/>
          <a:p>
            <a:pPr marL="0" indent="0" algn="just">
              <a:buNone/>
            </a:pPr>
            <a:r>
              <a:rPr lang="es-ES" dirty="0"/>
              <a:t>La </a:t>
            </a:r>
            <a:r>
              <a:rPr lang="es-ES" b="1" dirty="0"/>
              <a:t>media</a:t>
            </a:r>
            <a:r>
              <a:rPr lang="es-ES" dirty="0"/>
              <a:t> proporciona una medida de tendencia central en la serie temporal. Calcula el valor promedio de los datos a lo largo de todo el período de tiempo.</a:t>
            </a:r>
          </a:p>
          <a:p>
            <a:pPr algn="just"/>
            <a:r>
              <a:rPr lang="es-ES" dirty="0"/>
              <a:t>La media es útil para comprender el nivel típico o esperado de la serie temporal.</a:t>
            </a:r>
          </a:p>
          <a:p>
            <a:pPr algn="just"/>
            <a:r>
              <a:rPr lang="es-ES" dirty="0"/>
              <a:t>Puede ayudar a identificar cambios en el nivel de la serie temporal a lo largo del tiempo, como tendencias ascendentes o descendentes.</a:t>
            </a:r>
          </a:p>
          <a:p>
            <a:pPr algn="just"/>
            <a:r>
              <a:rPr lang="es-ES" dirty="0"/>
              <a:t>Los cambios en el nivel pueden indicar fluctuaciones en el nivel típico de la serie temporal.</a:t>
            </a:r>
          </a:p>
        </p:txBody>
      </p:sp>
      <p:grpSp>
        <p:nvGrpSpPr>
          <p:cNvPr id="6" name="Grupo 5">
            <a:extLst>
              <a:ext uri="{FF2B5EF4-FFF2-40B4-BE49-F238E27FC236}">
                <a16:creationId xmlns:a16="http://schemas.microsoft.com/office/drawing/2014/main" id="{7D3EC30E-8E30-3F59-4D1E-F9D678B280B8}"/>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C749BBB-5D06-96E2-A52F-65DD4AB29DF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Lupa con relleno sólido">
              <a:extLst>
                <a:ext uri="{FF2B5EF4-FFF2-40B4-BE49-F238E27FC236}">
                  <a16:creationId xmlns:a16="http://schemas.microsoft.com/office/drawing/2014/main" id="{6F3BE52B-7E72-AEF9-E8E6-8EF9BEC3028F}"/>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3" name="Flecha: pentágono 2">
            <a:extLst>
              <a:ext uri="{FF2B5EF4-FFF2-40B4-BE49-F238E27FC236}">
                <a16:creationId xmlns:a16="http://schemas.microsoft.com/office/drawing/2014/main" id="{E68B06E9-66D3-5593-5D6B-19C7CA16EB43}"/>
              </a:ext>
            </a:extLst>
          </p:cNvPr>
          <p:cNvSpPr/>
          <p:nvPr/>
        </p:nvSpPr>
        <p:spPr>
          <a:xfrm>
            <a:off x="476250" y="2333625"/>
            <a:ext cx="4419600" cy="3676650"/>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3200" dirty="0"/>
              <a:t>MEDIA</a:t>
            </a:r>
          </a:p>
        </p:txBody>
      </p:sp>
    </p:spTree>
    <p:extLst>
      <p:ext uri="{BB962C8B-B14F-4D97-AF65-F5344CB8AC3E}">
        <p14:creationId xmlns:p14="http://schemas.microsoft.com/office/powerpoint/2010/main" val="89451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aphicFrame>
        <p:nvGraphicFramePr>
          <p:cNvPr id="5" name="Marcador de contenido 2">
            <a:extLst>
              <a:ext uri="{FF2B5EF4-FFF2-40B4-BE49-F238E27FC236}">
                <a16:creationId xmlns:a16="http://schemas.microsoft.com/office/drawing/2014/main" id="{DE39C608-42C0-F70E-AFA2-BAFB198F4B19}"/>
              </a:ext>
            </a:extLst>
          </p:cNvPr>
          <p:cNvGraphicFramePr>
            <a:graphicFrameLocks noGrp="1"/>
          </p:cNvGraphicFramePr>
          <p:nvPr>
            <p:ph idx="1"/>
          </p:nvPr>
        </p:nvGraphicFramePr>
        <p:xfrm>
          <a:off x="438066" y="1166697"/>
          <a:ext cx="7503665" cy="48646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F865-E825-D8BA-7CE2-F107F24C9F6D}"/>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p:sp>
        <p:nvSpPr>
          <p:cNvPr id="11" name="Marcador de contenido 10">
            <a:extLst>
              <a:ext uri="{FF2B5EF4-FFF2-40B4-BE49-F238E27FC236}">
                <a16:creationId xmlns:a16="http://schemas.microsoft.com/office/drawing/2014/main" id="{B73BB304-3C23-240D-C671-31E15C5B630A}"/>
              </a:ext>
            </a:extLst>
          </p:cNvPr>
          <p:cNvSpPr>
            <a:spLocks noGrp="1"/>
          </p:cNvSpPr>
          <p:nvPr>
            <p:ph idx="1"/>
          </p:nvPr>
        </p:nvSpPr>
        <p:spPr>
          <a:xfrm>
            <a:off x="6096000" y="2256696"/>
            <a:ext cx="5514808" cy="4125053"/>
          </a:xfrm>
        </p:spPr>
        <p:txBody>
          <a:bodyPr>
            <a:normAutofit fontScale="92500" lnSpcReduction="20000"/>
          </a:bodyPr>
          <a:lstStyle/>
          <a:p>
            <a:pPr marL="0" indent="0" algn="just">
              <a:buNone/>
            </a:pPr>
            <a:r>
              <a:rPr lang="es-ES" dirty="0"/>
              <a:t>La </a:t>
            </a:r>
            <a:r>
              <a:rPr lang="es-ES" b="1" dirty="0"/>
              <a:t>varianza</a:t>
            </a:r>
            <a:r>
              <a:rPr lang="es-ES" dirty="0"/>
              <a:t> mide la dispersión de los datos alrededor de la media. Indica cuánto varían los valores individuales de la serie temporal con respecto al valor promedio.</a:t>
            </a:r>
          </a:p>
          <a:p>
            <a:pPr algn="just"/>
            <a:r>
              <a:rPr lang="es-ES" dirty="0"/>
              <a:t>Una alta varianza sugiere una mayor variabilidad en los datos, mientras que una baja varianza indica una menor variabilidad.</a:t>
            </a:r>
          </a:p>
          <a:p>
            <a:pPr algn="just"/>
            <a:r>
              <a:rPr lang="es-ES" dirty="0"/>
              <a:t>Cambios en la variabilidad pueden indicar períodos de mayor o menor volatilidad en la serie temporal.</a:t>
            </a:r>
          </a:p>
        </p:txBody>
      </p:sp>
      <p:grpSp>
        <p:nvGrpSpPr>
          <p:cNvPr id="6" name="Grupo 5">
            <a:extLst>
              <a:ext uri="{FF2B5EF4-FFF2-40B4-BE49-F238E27FC236}">
                <a16:creationId xmlns:a16="http://schemas.microsoft.com/office/drawing/2014/main" id="{7D3EC30E-8E30-3F59-4D1E-F9D678B280B8}"/>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C749BBB-5D06-96E2-A52F-65DD4AB29DF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Lupa con relleno sólido">
              <a:extLst>
                <a:ext uri="{FF2B5EF4-FFF2-40B4-BE49-F238E27FC236}">
                  <a16:creationId xmlns:a16="http://schemas.microsoft.com/office/drawing/2014/main" id="{6F3BE52B-7E72-AEF9-E8E6-8EF9BEC3028F}"/>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3" name="Flecha: pentágono 2">
            <a:extLst>
              <a:ext uri="{FF2B5EF4-FFF2-40B4-BE49-F238E27FC236}">
                <a16:creationId xmlns:a16="http://schemas.microsoft.com/office/drawing/2014/main" id="{A6D2D512-836B-F41F-9F01-9EDF217C2E2B}"/>
              </a:ext>
            </a:extLst>
          </p:cNvPr>
          <p:cNvSpPr/>
          <p:nvPr/>
        </p:nvSpPr>
        <p:spPr>
          <a:xfrm>
            <a:off x="476250" y="2333625"/>
            <a:ext cx="4419600" cy="3676650"/>
          </a:xfrm>
          <a:prstGeom prst="homePlat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3200" dirty="0"/>
              <a:t>VARIANZA</a:t>
            </a:r>
          </a:p>
        </p:txBody>
      </p:sp>
    </p:spTree>
    <p:extLst>
      <p:ext uri="{BB962C8B-B14F-4D97-AF65-F5344CB8AC3E}">
        <p14:creationId xmlns:p14="http://schemas.microsoft.com/office/powerpoint/2010/main" val="154156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F865-E825-D8BA-7CE2-F107F24C9F6D}"/>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p:sp>
        <p:nvSpPr>
          <p:cNvPr id="11" name="Marcador de contenido 10">
            <a:extLst>
              <a:ext uri="{FF2B5EF4-FFF2-40B4-BE49-F238E27FC236}">
                <a16:creationId xmlns:a16="http://schemas.microsoft.com/office/drawing/2014/main" id="{B73BB304-3C23-240D-C671-31E15C5B630A}"/>
              </a:ext>
            </a:extLst>
          </p:cNvPr>
          <p:cNvSpPr>
            <a:spLocks noGrp="1"/>
          </p:cNvSpPr>
          <p:nvPr>
            <p:ph idx="1"/>
          </p:nvPr>
        </p:nvSpPr>
        <p:spPr>
          <a:xfrm>
            <a:off x="6096000" y="2256696"/>
            <a:ext cx="5514808" cy="4125053"/>
          </a:xfrm>
        </p:spPr>
        <p:txBody>
          <a:bodyPr>
            <a:normAutofit fontScale="92500" lnSpcReduction="10000"/>
          </a:bodyPr>
          <a:lstStyle/>
          <a:p>
            <a:pPr marL="0" indent="0" algn="just">
              <a:buNone/>
            </a:pPr>
            <a:r>
              <a:rPr lang="es-ES" dirty="0"/>
              <a:t>La </a:t>
            </a:r>
            <a:r>
              <a:rPr lang="es-ES" b="1" dirty="0"/>
              <a:t>autocorrelación</a:t>
            </a:r>
            <a:r>
              <a:rPr lang="es-ES" dirty="0"/>
              <a:t> es una medida estadística que describe la relación lineal entre valores sucesivos en una serie de datos. </a:t>
            </a:r>
          </a:p>
          <a:p>
            <a:pPr algn="just"/>
            <a:r>
              <a:rPr lang="es-ES" dirty="0"/>
              <a:t>Mide cómo se relaciona una observación con las observaciones pasadas en la misma serie temporal.</a:t>
            </a:r>
          </a:p>
          <a:p>
            <a:pPr algn="just"/>
            <a:r>
              <a:rPr lang="es-ES" dirty="0"/>
              <a:t>La autocorrelación calcula la similitud entre una observación en un tiempo dado y las observaciones en momentos anteriores.</a:t>
            </a:r>
          </a:p>
          <a:p>
            <a:pPr marL="0" indent="0" algn="just">
              <a:buNone/>
            </a:pPr>
            <a:endParaRPr lang="es-ES" dirty="0"/>
          </a:p>
        </p:txBody>
      </p:sp>
      <p:grpSp>
        <p:nvGrpSpPr>
          <p:cNvPr id="6" name="Grupo 5">
            <a:extLst>
              <a:ext uri="{FF2B5EF4-FFF2-40B4-BE49-F238E27FC236}">
                <a16:creationId xmlns:a16="http://schemas.microsoft.com/office/drawing/2014/main" id="{7D3EC30E-8E30-3F59-4D1E-F9D678B280B8}"/>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C749BBB-5D06-96E2-A52F-65DD4AB29DF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Lupa con relleno sólido">
              <a:extLst>
                <a:ext uri="{FF2B5EF4-FFF2-40B4-BE49-F238E27FC236}">
                  <a16:creationId xmlns:a16="http://schemas.microsoft.com/office/drawing/2014/main" id="{6F3BE52B-7E72-AEF9-E8E6-8EF9BEC3028F}"/>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3" name="Flecha: pentágono 2">
            <a:extLst>
              <a:ext uri="{FF2B5EF4-FFF2-40B4-BE49-F238E27FC236}">
                <a16:creationId xmlns:a16="http://schemas.microsoft.com/office/drawing/2014/main" id="{4234B732-FC13-F4AC-3D6E-C73860FA9A4E}"/>
              </a:ext>
            </a:extLst>
          </p:cNvPr>
          <p:cNvSpPr/>
          <p:nvPr/>
        </p:nvSpPr>
        <p:spPr>
          <a:xfrm>
            <a:off x="476250" y="2333625"/>
            <a:ext cx="4419600" cy="3676650"/>
          </a:xfrm>
          <a:prstGeom prst="homePlat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600" dirty="0"/>
              <a:t>AUTOCORRELACIÓN</a:t>
            </a:r>
          </a:p>
        </p:txBody>
      </p:sp>
    </p:spTree>
    <p:extLst>
      <p:ext uri="{BB962C8B-B14F-4D97-AF65-F5344CB8AC3E}">
        <p14:creationId xmlns:p14="http://schemas.microsoft.com/office/powerpoint/2010/main" val="254582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F865-E825-D8BA-7CE2-F107F24C9F6D}"/>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p:sp>
        <p:nvSpPr>
          <p:cNvPr id="11" name="Marcador de contenido 10">
            <a:extLst>
              <a:ext uri="{FF2B5EF4-FFF2-40B4-BE49-F238E27FC236}">
                <a16:creationId xmlns:a16="http://schemas.microsoft.com/office/drawing/2014/main" id="{B73BB304-3C23-240D-C671-31E15C5B630A}"/>
              </a:ext>
            </a:extLst>
          </p:cNvPr>
          <p:cNvSpPr>
            <a:spLocks noGrp="1"/>
          </p:cNvSpPr>
          <p:nvPr>
            <p:ph idx="1"/>
          </p:nvPr>
        </p:nvSpPr>
        <p:spPr>
          <a:xfrm>
            <a:off x="6096000" y="2256696"/>
            <a:ext cx="5514808" cy="4125053"/>
          </a:xfrm>
        </p:spPr>
        <p:txBody>
          <a:bodyPr>
            <a:normAutofit fontScale="77500" lnSpcReduction="20000"/>
          </a:bodyPr>
          <a:lstStyle/>
          <a:p>
            <a:pPr algn="just">
              <a:buFont typeface="Wingdings" panose="05000000000000000000" pitchFamily="2" charset="2"/>
              <a:buChar char="§"/>
            </a:pPr>
            <a:r>
              <a:rPr lang="es-ES" dirty="0"/>
              <a:t>Si la autocorrelación es </a:t>
            </a:r>
            <a:r>
              <a:rPr lang="es-ES" b="1" dirty="0"/>
              <a:t>alta </a:t>
            </a:r>
            <a:r>
              <a:rPr lang="es-ES" dirty="0"/>
              <a:t>y positiva, significa que las observaciones están fuertemente correlacionadas y tienden a seguir un patrón similar a lo largo del tiempo.</a:t>
            </a:r>
          </a:p>
          <a:p>
            <a:pPr algn="just">
              <a:buFont typeface="Wingdings" panose="05000000000000000000" pitchFamily="2" charset="2"/>
              <a:buChar char="§"/>
            </a:pPr>
            <a:r>
              <a:rPr lang="es-ES" dirty="0"/>
              <a:t>Por otro lado, si la autocorrelación es </a:t>
            </a:r>
            <a:r>
              <a:rPr lang="es-ES" b="1" dirty="0"/>
              <a:t>baja</a:t>
            </a:r>
            <a:r>
              <a:rPr lang="es-ES" dirty="0"/>
              <a:t> o cercana a cero, indica que no hay una relación lineal fuerte entre las observaciones sucesivas.</a:t>
            </a:r>
          </a:p>
          <a:p>
            <a:pPr algn="just">
              <a:buFont typeface="Wingdings" panose="05000000000000000000" pitchFamily="2" charset="2"/>
              <a:buChar char="§"/>
            </a:pPr>
            <a:r>
              <a:rPr lang="es-ES" dirty="0"/>
              <a:t>La </a:t>
            </a:r>
            <a:r>
              <a:rPr lang="es-ES" b="1" dirty="0"/>
              <a:t>función de autocorrelación (ACF) </a:t>
            </a:r>
            <a:r>
              <a:rPr lang="es-ES" dirty="0"/>
              <a:t>muestra los coeficientes de autocorrelación para diferentes rezagos (números de períodos de retraso), lo que ayuda a comprender la estructura temporal de la serie.</a:t>
            </a:r>
          </a:p>
        </p:txBody>
      </p:sp>
      <p:grpSp>
        <p:nvGrpSpPr>
          <p:cNvPr id="6" name="Grupo 5">
            <a:extLst>
              <a:ext uri="{FF2B5EF4-FFF2-40B4-BE49-F238E27FC236}">
                <a16:creationId xmlns:a16="http://schemas.microsoft.com/office/drawing/2014/main" id="{7D3EC30E-8E30-3F59-4D1E-F9D678B280B8}"/>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C749BBB-5D06-96E2-A52F-65DD4AB29DF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Lupa con relleno sólido">
              <a:extLst>
                <a:ext uri="{FF2B5EF4-FFF2-40B4-BE49-F238E27FC236}">
                  <a16:creationId xmlns:a16="http://schemas.microsoft.com/office/drawing/2014/main" id="{6F3BE52B-7E72-AEF9-E8E6-8EF9BEC3028F}"/>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3" name="Flecha: pentágono 2">
            <a:extLst>
              <a:ext uri="{FF2B5EF4-FFF2-40B4-BE49-F238E27FC236}">
                <a16:creationId xmlns:a16="http://schemas.microsoft.com/office/drawing/2014/main" id="{4234B732-FC13-F4AC-3D6E-C73860FA9A4E}"/>
              </a:ext>
            </a:extLst>
          </p:cNvPr>
          <p:cNvSpPr/>
          <p:nvPr/>
        </p:nvSpPr>
        <p:spPr>
          <a:xfrm>
            <a:off x="476250" y="2333625"/>
            <a:ext cx="4419600" cy="3676650"/>
          </a:xfrm>
          <a:prstGeom prst="homePlat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600" dirty="0"/>
              <a:t>AUTOCORRELACIÓN</a:t>
            </a:r>
          </a:p>
        </p:txBody>
      </p:sp>
    </p:spTree>
    <p:extLst>
      <p:ext uri="{BB962C8B-B14F-4D97-AF65-F5344CB8AC3E}">
        <p14:creationId xmlns:p14="http://schemas.microsoft.com/office/powerpoint/2010/main" val="9780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F865-E825-D8BA-7CE2-F107F24C9F6D}"/>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p:sp>
        <p:nvSpPr>
          <p:cNvPr id="11" name="Marcador de contenido 10">
            <a:extLst>
              <a:ext uri="{FF2B5EF4-FFF2-40B4-BE49-F238E27FC236}">
                <a16:creationId xmlns:a16="http://schemas.microsoft.com/office/drawing/2014/main" id="{B73BB304-3C23-240D-C671-31E15C5B630A}"/>
              </a:ext>
            </a:extLst>
          </p:cNvPr>
          <p:cNvSpPr>
            <a:spLocks noGrp="1"/>
          </p:cNvSpPr>
          <p:nvPr>
            <p:ph idx="1"/>
          </p:nvPr>
        </p:nvSpPr>
        <p:spPr>
          <a:xfrm>
            <a:off x="6096000" y="2256696"/>
            <a:ext cx="5514808" cy="4125053"/>
          </a:xfrm>
        </p:spPr>
        <p:txBody>
          <a:bodyPr>
            <a:normAutofit/>
          </a:bodyPr>
          <a:lstStyle/>
          <a:p>
            <a:pPr algn="just">
              <a:buFont typeface="Wingdings" panose="05000000000000000000" pitchFamily="2" charset="2"/>
              <a:buChar char="§"/>
            </a:pPr>
            <a:r>
              <a:rPr lang="es-ES" dirty="0"/>
              <a:t>La </a:t>
            </a:r>
            <a:r>
              <a:rPr lang="es-ES" dirty="0" err="1"/>
              <a:t>autocovarianza</a:t>
            </a:r>
            <a:r>
              <a:rPr lang="es-ES" dirty="0"/>
              <a:t> es una medida estadística que indica cómo se relacionan dos observaciones de una misma serie de datos en función del desplazamiento temporal entre ellas. </a:t>
            </a:r>
          </a:p>
          <a:p>
            <a:pPr algn="just">
              <a:buFont typeface="Wingdings" panose="05000000000000000000" pitchFamily="2" charset="2"/>
              <a:buChar char="§"/>
            </a:pPr>
            <a:r>
              <a:rPr lang="es-ES" dirty="0"/>
              <a:t>Es una medida de la covariación entre las observaciones de la serie consigo misma en diferentes momentos del tiempo.</a:t>
            </a:r>
          </a:p>
        </p:txBody>
      </p:sp>
      <p:grpSp>
        <p:nvGrpSpPr>
          <p:cNvPr id="6" name="Grupo 5">
            <a:extLst>
              <a:ext uri="{FF2B5EF4-FFF2-40B4-BE49-F238E27FC236}">
                <a16:creationId xmlns:a16="http://schemas.microsoft.com/office/drawing/2014/main" id="{7D3EC30E-8E30-3F59-4D1E-F9D678B280B8}"/>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C749BBB-5D06-96E2-A52F-65DD4AB29DF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Lupa con relleno sólido">
              <a:extLst>
                <a:ext uri="{FF2B5EF4-FFF2-40B4-BE49-F238E27FC236}">
                  <a16:creationId xmlns:a16="http://schemas.microsoft.com/office/drawing/2014/main" id="{6F3BE52B-7E72-AEF9-E8E6-8EF9BEC3028F}"/>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3" name="Flecha: pentágono 2">
            <a:extLst>
              <a:ext uri="{FF2B5EF4-FFF2-40B4-BE49-F238E27FC236}">
                <a16:creationId xmlns:a16="http://schemas.microsoft.com/office/drawing/2014/main" id="{4234B732-FC13-F4AC-3D6E-C73860FA9A4E}"/>
              </a:ext>
            </a:extLst>
          </p:cNvPr>
          <p:cNvSpPr/>
          <p:nvPr/>
        </p:nvSpPr>
        <p:spPr>
          <a:xfrm>
            <a:off x="476250" y="2333625"/>
            <a:ext cx="4419600" cy="3676650"/>
          </a:xfrm>
          <a:prstGeom prst="homePlat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600" dirty="0"/>
              <a:t>AUTOCOVARIANZA</a:t>
            </a:r>
          </a:p>
        </p:txBody>
      </p:sp>
    </p:spTree>
    <p:extLst>
      <p:ext uri="{BB962C8B-B14F-4D97-AF65-F5344CB8AC3E}">
        <p14:creationId xmlns:p14="http://schemas.microsoft.com/office/powerpoint/2010/main" val="270680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F865-E825-D8BA-7CE2-F107F24C9F6D}"/>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mc:AlternateContent xmlns:mc="http://schemas.openxmlformats.org/markup-compatibility/2006" xmlns:a14="http://schemas.microsoft.com/office/drawing/2010/main">
        <mc:Choice Requires="a14">
          <p:sp>
            <p:nvSpPr>
              <p:cNvPr id="11" name="Marcador de contenido 10">
                <a:extLst>
                  <a:ext uri="{FF2B5EF4-FFF2-40B4-BE49-F238E27FC236}">
                    <a16:creationId xmlns:a16="http://schemas.microsoft.com/office/drawing/2014/main" id="{B73BB304-3C23-240D-C671-31E15C5B630A}"/>
                  </a:ext>
                </a:extLst>
              </p:cNvPr>
              <p:cNvSpPr>
                <a:spLocks noGrp="1"/>
              </p:cNvSpPr>
              <p:nvPr>
                <p:ph idx="1"/>
              </p:nvPr>
            </p:nvSpPr>
            <p:spPr>
              <a:xfrm>
                <a:off x="5324475" y="2256696"/>
                <a:ext cx="6286333" cy="4125053"/>
              </a:xfrm>
            </p:spPr>
            <p:txBody>
              <a:bodyPr>
                <a:normAutofit fontScale="92500" lnSpcReduction="20000"/>
              </a:bodyPr>
              <a:lstStyle/>
              <a:p>
                <a:pPr marL="0" indent="0" algn="just">
                  <a:buNone/>
                </a:pPr>
                <a:r>
                  <a:rPr lang="es-ES" dirty="0"/>
                  <a:t>La </a:t>
                </a:r>
                <a:r>
                  <a:rPr lang="es-ES" dirty="0" err="1"/>
                  <a:t>autocovarianza</a:t>
                </a:r>
                <a:r>
                  <a:rPr lang="es-ES" dirty="0"/>
                  <a:t> entre dos observaciones </a:t>
                </a:r>
                <a14:m>
                  <m:oMath xmlns:m="http://schemas.openxmlformats.org/officeDocument/2006/math">
                    <m:sSub>
                      <m:sSubPr>
                        <m:ctrlPr>
                          <a:rPr lang="es-ES" sz="1800" i="1" smtClean="0">
                            <a:latin typeface="Cambria Math" panose="02040503050406030204" pitchFamily="18" charset="0"/>
                            <a:ea typeface="Calibri" panose="020F0502020204030204" pitchFamily="34" charset="0"/>
                          </a:rPr>
                        </m:ctrlPr>
                      </m:sSubPr>
                      <m:e>
                        <m:r>
                          <a:rPr lang="es-ES" sz="1800" b="0" i="1" smtClean="0">
                            <a:latin typeface="Cambria Math" panose="02040503050406030204" pitchFamily="18" charset="0"/>
                            <a:ea typeface="Calibri" panose="020F0502020204030204" pitchFamily="34" charset="0"/>
                          </a:rPr>
                          <m:t>𝑦</m:t>
                        </m:r>
                      </m:e>
                      <m:sub>
                        <m:r>
                          <a:rPr lang="es-CL" sz="1800" i="1">
                            <a:latin typeface="Cambria Math" panose="02040503050406030204" pitchFamily="18" charset="0"/>
                            <a:ea typeface="Calibri" panose="020F0502020204030204" pitchFamily="34" charset="0"/>
                          </a:rPr>
                          <m:t>𝑡</m:t>
                        </m:r>
                      </m:sub>
                    </m:sSub>
                    <m:r>
                      <a:rPr lang="es-CL" sz="1800" i="1">
                        <a:latin typeface="Cambria Math" panose="02040503050406030204" pitchFamily="18" charset="0"/>
                        <a:ea typeface="Calibri" panose="020F0502020204030204" pitchFamily="34" charset="0"/>
                      </a:rPr>
                      <m:t> </m:t>
                    </m:r>
                  </m:oMath>
                </a14:m>
                <a:r>
                  <a:rPr lang="es-ES" dirty="0"/>
                  <a:t>y </a:t>
                </a:r>
                <a14:m>
                  <m:oMath xmlns:m="http://schemas.openxmlformats.org/officeDocument/2006/math">
                    <m:sSub>
                      <m:sSubPr>
                        <m:ctrlPr>
                          <a:rPr lang="es-ES" i="1">
                            <a:latin typeface="Cambria Math" panose="02040503050406030204" pitchFamily="18" charset="0"/>
                            <a:ea typeface="Calibri" panose="020F0502020204030204" pitchFamily="34" charset="0"/>
                          </a:rPr>
                        </m:ctrlPr>
                      </m:sSubPr>
                      <m:e>
                        <m:r>
                          <a:rPr lang="es-ES" b="0" i="1" smtClean="0">
                            <a:latin typeface="Cambria Math" panose="02040503050406030204" pitchFamily="18" charset="0"/>
                            <a:ea typeface="Calibri" panose="020F0502020204030204" pitchFamily="34" charset="0"/>
                          </a:rPr>
                          <m:t>𝑦</m:t>
                        </m:r>
                      </m:e>
                      <m:sub>
                        <m:r>
                          <a:rPr lang="es-CL" i="1">
                            <a:latin typeface="Cambria Math" panose="02040503050406030204" pitchFamily="18" charset="0"/>
                            <a:ea typeface="Calibri" panose="020F0502020204030204" pitchFamily="34" charset="0"/>
                          </a:rPr>
                          <m:t>𝑡</m:t>
                        </m:r>
                        <m:r>
                          <a:rPr lang="es-ES" b="0" i="1" smtClean="0">
                            <a:latin typeface="Cambria Math" panose="02040503050406030204" pitchFamily="18" charset="0"/>
                            <a:ea typeface="Calibri" panose="020F0502020204030204" pitchFamily="34" charset="0"/>
                          </a:rPr>
                          <m:t>+</m:t>
                        </m:r>
                        <m:r>
                          <a:rPr lang="es-ES" b="0" i="1" smtClean="0">
                            <a:latin typeface="Cambria Math" panose="02040503050406030204" pitchFamily="18" charset="0"/>
                            <a:ea typeface="Calibri" panose="020F0502020204030204" pitchFamily="34" charset="0"/>
                          </a:rPr>
                          <m:t>h</m:t>
                        </m:r>
                      </m:sub>
                    </m:sSub>
                    <m:r>
                      <a:rPr lang="es-CL" i="1">
                        <a:latin typeface="Cambria Math" panose="02040503050406030204" pitchFamily="18" charset="0"/>
                        <a:ea typeface="Calibri" panose="020F0502020204030204" pitchFamily="34" charset="0"/>
                      </a:rPr>
                      <m:t> </m:t>
                    </m:r>
                  </m:oMath>
                </a14:m>
                <a:r>
                  <a:rPr lang="es-ES" dirty="0"/>
                  <a:t>de una serie de tiempo en los tiempos 𝑡 y 𝑡+ℎ se define como:</a:t>
                </a:r>
              </a:p>
              <a:p>
                <a:pPr marL="0" indent="0" algn="ctr">
                  <a:buNone/>
                </a:pPr>
                <a14:m>
                  <m:oMath xmlns:m="http://schemas.openxmlformats.org/officeDocument/2006/math">
                    <m:r>
                      <a:rPr lang="es-ES" sz="2600" b="0" i="1" smtClean="0">
                        <a:solidFill>
                          <a:schemeClr val="tx1"/>
                        </a:solidFill>
                        <a:latin typeface="Cambria Math" panose="02040503050406030204" pitchFamily="18" charset="0"/>
                        <a:ea typeface="Calibri" panose="020F0502020204030204" pitchFamily="34" charset="0"/>
                      </a:rPr>
                      <m:t>𝐶𝑜𝑣</m:t>
                    </m:r>
                    <m:r>
                      <a:rPr lang="es-ES" sz="2600" b="0" i="1" smtClean="0">
                        <a:solidFill>
                          <a:schemeClr val="tx1"/>
                        </a:solidFill>
                        <a:latin typeface="Cambria Math" panose="02040503050406030204" pitchFamily="18" charset="0"/>
                        <a:ea typeface="Calibri" panose="020F0502020204030204" pitchFamily="34" charset="0"/>
                      </a:rPr>
                      <m:t>(</m:t>
                    </m:r>
                    <m:sSub>
                      <m:sSubPr>
                        <m:ctrlPr>
                          <a:rPr lang="es-ES" sz="2600" i="1" smtClean="0">
                            <a:solidFill>
                              <a:schemeClr val="tx1"/>
                            </a:solidFill>
                            <a:latin typeface="Cambria Math" panose="02040503050406030204" pitchFamily="18" charset="0"/>
                            <a:ea typeface="Calibri" panose="020F0502020204030204" pitchFamily="34" charset="0"/>
                          </a:rPr>
                        </m:ctrlPr>
                      </m:sSubPr>
                      <m:e>
                        <m:r>
                          <a:rPr lang="es-ES" sz="2600" b="0" i="1" smtClean="0">
                            <a:solidFill>
                              <a:schemeClr val="tx1"/>
                            </a:solidFill>
                            <a:latin typeface="Cambria Math" panose="02040503050406030204" pitchFamily="18" charset="0"/>
                            <a:ea typeface="Calibri" panose="020F0502020204030204" pitchFamily="34" charset="0"/>
                          </a:rPr>
                          <m:t>𝑦</m:t>
                        </m:r>
                      </m:e>
                      <m:sub>
                        <m:r>
                          <a:rPr lang="es-CL" sz="2600" i="1">
                            <a:solidFill>
                              <a:schemeClr val="tx1"/>
                            </a:solidFill>
                            <a:latin typeface="Cambria Math" panose="02040503050406030204" pitchFamily="18" charset="0"/>
                            <a:ea typeface="Calibri" panose="020F0502020204030204" pitchFamily="34" charset="0"/>
                          </a:rPr>
                          <m:t>𝑡</m:t>
                        </m:r>
                      </m:sub>
                    </m:sSub>
                    <m:r>
                      <a:rPr lang="es-ES" sz="2600" b="0" i="1" smtClean="0">
                        <a:solidFill>
                          <a:schemeClr val="tx1"/>
                        </a:solidFill>
                        <a:latin typeface="Cambria Math" panose="02040503050406030204" pitchFamily="18" charset="0"/>
                        <a:ea typeface="Calibri" panose="020F0502020204030204" pitchFamily="34" charset="0"/>
                      </a:rPr>
                      <m:t>,</m:t>
                    </m:r>
                    <m:sSub>
                      <m:sSubPr>
                        <m:ctrlPr>
                          <a:rPr lang="es-ES" sz="2600" i="1">
                            <a:solidFill>
                              <a:schemeClr val="tx1"/>
                            </a:solidFill>
                            <a:latin typeface="Cambria Math" panose="02040503050406030204" pitchFamily="18" charset="0"/>
                            <a:ea typeface="Calibri" panose="020F0502020204030204" pitchFamily="34" charset="0"/>
                          </a:rPr>
                        </m:ctrlPr>
                      </m:sSubPr>
                      <m:e>
                        <m:r>
                          <a:rPr lang="es-ES" sz="2600" b="0" i="1" smtClean="0">
                            <a:solidFill>
                              <a:schemeClr val="tx1"/>
                            </a:solidFill>
                            <a:latin typeface="Cambria Math" panose="02040503050406030204" pitchFamily="18" charset="0"/>
                            <a:ea typeface="Calibri" panose="020F0502020204030204" pitchFamily="34" charset="0"/>
                          </a:rPr>
                          <m:t>𝑦</m:t>
                        </m:r>
                      </m:e>
                      <m:sub>
                        <m:r>
                          <a:rPr lang="es-CL" sz="2600" i="1">
                            <a:solidFill>
                              <a:schemeClr val="tx1"/>
                            </a:solidFill>
                            <a:latin typeface="Cambria Math" panose="02040503050406030204" pitchFamily="18" charset="0"/>
                            <a:ea typeface="Calibri" panose="020F0502020204030204" pitchFamily="34" charset="0"/>
                          </a:rPr>
                          <m:t>𝑡</m:t>
                        </m:r>
                        <m:r>
                          <a:rPr lang="es-ES" sz="2600" b="0" i="1" smtClean="0">
                            <a:solidFill>
                              <a:schemeClr val="tx1"/>
                            </a:solidFill>
                            <a:latin typeface="Cambria Math" panose="02040503050406030204" pitchFamily="18" charset="0"/>
                            <a:ea typeface="Calibri" panose="020F0502020204030204" pitchFamily="34" charset="0"/>
                          </a:rPr>
                          <m:t>+</m:t>
                        </m:r>
                        <m:r>
                          <a:rPr lang="es-ES" sz="2600" b="0" i="1" smtClean="0">
                            <a:solidFill>
                              <a:schemeClr val="tx1"/>
                            </a:solidFill>
                            <a:latin typeface="Cambria Math" panose="02040503050406030204" pitchFamily="18" charset="0"/>
                            <a:ea typeface="Calibri" panose="020F0502020204030204" pitchFamily="34" charset="0"/>
                          </a:rPr>
                          <m:t>h</m:t>
                        </m:r>
                      </m:sub>
                    </m:sSub>
                    <m:r>
                      <a:rPr lang="es-ES" sz="2600" b="0" i="1" smtClean="0">
                        <a:solidFill>
                          <a:schemeClr val="tx1"/>
                        </a:solidFill>
                        <a:latin typeface="Cambria Math" panose="02040503050406030204" pitchFamily="18" charset="0"/>
                        <a:ea typeface="Calibri" panose="020F0502020204030204" pitchFamily="34" charset="0"/>
                      </a:rPr>
                      <m:t>)</m:t>
                    </m:r>
                    <m:r>
                      <a:rPr lang="es-CL" sz="2600" i="1">
                        <a:solidFill>
                          <a:schemeClr val="tx1"/>
                        </a:solidFill>
                        <a:latin typeface="Cambria Math" panose="02040503050406030204" pitchFamily="18" charset="0"/>
                        <a:ea typeface="Calibri" panose="020F0502020204030204" pitchFamily="34" charset="0"/>
                      </a:rPr>
                      <m:t> </m:t>
                    </m:r>
                  </m:oMath>
                </a14:m>
                <a:r>
                  <a:rPr lang="es-ES" sz="2600" dirty="0">
                    <a:solidFill>
                      <a:schemeClr val="tx1"/>
                    </a:solidFill>
                    <a:effectLst/>
                    <a:latin typeface="Times New Roman" panose="02020603050405020304" pitchFamily="18" charset="0"/>
                    <a:cs typeface="Times New Roman" panose="02020603050405020304" pitchFamily="18" charset="0"/>
                  </a:rPr>
                  <a:t>=</a:t>
                </a:r>
                <a:r>
                  <a:rPr lang="es-ES" sz="2600" dirty="0">
                    <a:solidFill>
                      <a:schemeClr val="tx1"/>
                    </a:solidFill>
                    <a:ea typeface="Calibri" panose="020F0502020204030204" pitchFamily="34" charset="0"/>
                  </a:rPr>
                  <a:t> </a:t>
                </a:r>
                <a14:m>
                  <m:oMath xmlns:m="http://schemas.openxmlformats.org/officeDocument/2006/math">
                    <m:r>
                      <a:rPr lang="es-ES" sz="2600" b="0" i="1" smtClean="0">
                        <a:solidFill>
                          <a:schemeClr val="tx1"/>
                        </a:solidFill>
                        <a:latin typeface="Cambria Math" panose="02040503050406030204" pitchFamily="18" charset="0"/>
                        <a:ea typeface="Calibri" panose="020F0502020204030204" pitchFamily="34" charset="0"/>
                      </a:rPr>
                      <m:t>𝐸</m:t>
                    </m:r>
                    <m:r>
                      <a:rPr lang="es-ES" sz="2600" b="0" i="0" smtClean="0">
                        <a:solidFill>
                          <a:schemeClr val="tx1"/>
                        </a:solidFill>
                        <a:latin typeface="Cambria Math" panose="02040503050406030204" pitchFamily="18" charset="0"/>
                        <a:ea typeface="Calibri" panose="020F0502020204030204" pitchFamily="34" charset="0"/>
                      </a:rPr>
                      <m:t>[</m:t>
                    </m:r>
                    <m:d>
                      <m:dPr>
                        <m:ctrlPr>
                          <a:rPr lang="es-ES" sz="2600" b="0" i="1" smtClean="0">
                            <a:solidFill>
                              <a:schemeClr val="tx1"/>
                            </a:solidFill>
                            <a:latin typeface="Cambria Math" panose="02040503050406030204" pitchFamily="18" charset="0"/>
                            <a:ea typeface="Calibri" panose="020F0502020204030204" pitchFamily="34" charset="0"/>
                          </a:rPr>
                        </m:ctrlPr>
                      </m:dPr>
                      <m:e>
                        <m:sSub>
                          <m:sSubPr>
                            <m:ctrlPr>
                              <a:rPr lang="es-ES" sz="2600" i="1">
                                <a:solidFill>
                                  <a:schemeClr val="tx1"/>
                                </a:solidFill>
                                <a:latin typeface="Cambria Math" panose="02040503050406030204" pitchFamily="18" charset="0"/>
                                <a:ea typeface="Calibri" panose="020F0502020204030204" pitchFamily="34" charset="0"/>
                              </a:rPr>
                            </m:ctrlPr>
                          </m:sSubPr>
                          <m:e>
                            <m:r>
                              <a:rPr lang="es-ES" sz="2600" b="0" i="1" smtClean="0">
                                <a:solidFill>
                                  <a:schemeClr val="tx1"/>
                                </a:solidFill>
                                <a:latin typeface="Cambria Math" panose="02040503050406030204" pitchFamily="18" charset="0"/>
                                <a:ea typeface="Calibri" panose="020F0502020204030204" pitchFamily="34" charset="0"/>
                              </a:rPr>
                              <m:t>𝑦</m:t>
                            </m:r>
                          </m:e>
                          <m:sub>
                            <m:r>
                              <a:rPr lang="es-CL" sz="2600" i="1">
                                <a:solidFill>
                                  <a:schemeClr val="tx1"/>
                                </a:solidFill>
                                <a:latin typeface="Cambria Math" panose="02040503050406030204" pitchFamily="18" charset="0"/>
                                <a:ea typeface="Calibri" panose="020F0502020204030204" pitchFamily="34" charset="0"/>
                              </a:rPr>
                              <m:t>𝑡</m:t>
                            </m:r>
                          </m:sub>
                        </m:sSub>
                        <m:r>
                          <a:rPr lang="es-ES" sz="2600" b="0" i="1" smtClean="0">
                            <a:solidFill>
                              <a:schemeClr val="tx1"/>
                            </a:solidFill>
                            <a:latin typeface="Cambria Math" panose="02040503050406030204" pitchFamily="18" charset="0"/>
                            <a:ea typeface="Calibri" panose="020F0502020204030204" pitchFamily="34" charset="0"/>
                          </a:rPr>
                          <m:t>−</m:t>
                        </m:r>
                        <m:sSub>
                          <m:sSubPr>
                            <m:ctrlPr>
                              <a:rPr lang="es-ES" sz="2600" i="1">
                                <a:solidFill>
                                  <a:schemeClr val="tx1"/>
                                </a:solidFill>
                                <a:latin typeface="Cambria Math" panose="02040503050406030204" pitchFamily="18" charset="0"/>
                                <a:ea typeface="Calibri" panose="020F0502020204030204" pitchFamily="34" charset="0"/>
                              </a:rPr>
                            </m:ctrlPr>
                          </m:sSubPr>
                          <m:e>
                            <m:r>
                              <a:rPr lang="el-GR" sz="2600" i="1">
                                <a:solidFill>
                                  <a:schemeClr val="tx1"/>
                                </a:solidFill>
                                <a:latin typeface="Cambria Math" panose="02040503050406030204" pitchFamily="18" charset="0"/>
                                <a:ea typeface="Calibri" panose="020F0502020204030204" pitchFamily="34" charset="0"/>
                              </a:rPr>
                              <m:t>𝜇</m:t>
                            </m:r>
                          </m:e>
                          <m:sub>
                            <m:r>
                              <a:rPr lang="es-CL" sz="2600" i="1">
                                <a:solidFill>
                                  <a:schemeClr val="tx1"/>
                                </a:solidFill>
                                <a:latin typeface="Cambria Math" panose="02040503050406030204" pitchFamily="18" charset="0"/>
                                <a:ea typeface="Calibri" panose="020F0502020204030204" pitchFamily="34" charset="0"/>
                              </a:rPr>
                              <m:t>𝑡</m:t>
                            </m:r>
                          </m:sub>
                        </m:sSub>
                      </m:e>
                    </m:d>
                    <m:r>
                      <a:rPr lang="es-ES" sz="2600" b="0" i="1" smtClean="0">
                        <a:solidFill>
                          <a:schemeClr val="tx1"/>
                        </a:solidFill>
                        <a:latin typeface="Cambria Math" panose="02040503050406030204" pitchFamily="18" charset="0"/>
                        <a:ea typeface="Calibri" panose="020F0502020204030204" pitchFamily="34" charset="0"/>
                      </a:rPr>
                      <m:t>(</m:t>
                    </m:r>
                    <m:sSub>
                      <m:sSubPr>
                        <m:ctrlPr>
                          <a:rPr lang="es-ES" sz="2600" i="1">
                            <a:solidFill>
                              <a:schemeClr val="tx1"/>
                            </a:solidFill>
                            <a:latin typeface="Cambria Math" panose="02040503050406030204" pitchFamily="18" charset="0"/>
                            <a:ea typeface="Calibri" panose="020F0502020204030204" pitchFamily="34" charset="0"/>
                          </a:rPr>
                        </m:ctrlPr>
                      </m:sSubPr>
                      <m:e>
                        <m:r>
                          <a:rPr lang="es-ES" sz="2600" b="0" i="1" smtClean="0">
                            <a:solidFill>
                              <a:schemeClr val="tx1"/>
                            </a:solidFill>
                            <a:latin typeface="Cambria Math" panose="02040503050406030204" pitchFamily="18" charset="0"/>
                            <a:ea typeface="Calibri" panose="020F0502020204030204" pitchFamily="34" charset="0"/>
                          </a:rPr>
                          <m:t>𝑦</m:t>
                        </m:r>
                      </m:e>
                      <m:sub>
                        <m:r>
                          <a:rPr lang="es-CL" sz="2600" i="1">
                            <a:solidFill>
                              <a:schemeClr val="tx1"/>
                            </a:solidFill>
                            <a:latin typeface="Cambria Math" panose="02040503050406030204" pitchFamily="18" charset="0"/>
                            <a:ea typeface="Calibri" panose="020F0502020204030204" pitchFamily="34" charset="0"/>
                          </a:rPr>
                          <m:t>𝑡</m:t>
                        </m:r>
                        <m:r>
                          <a:rPr lang="es-ES" sz="2600" b="0" i="1" smtClean="0">
                            <a:solidFill>
                              <a:schemeClr val="tx1"/>
                            </a:solidFill>
                            <a:latin typeface="Cambria Math" panose="02040503050406030204" pitchFamily="18" charset="0"/>
                            <a:ea typeface="Calibri" panose="020F0502020204030204" pitchFamily="34" charset="0"/>
                          </a:rPr>
                          <m:t>+</m:t>
                        </m:r>
                        <m:r>
                          <a:rPr lang="es-ES" sz="2600" b="0" i="1" smtClean="0">
                            <a:solidFill>
                              <a:schemeClr val="tx1"/>
                            </a:solidFill>
                            <a:latin typeface="Cambria Math" panose="02040503050406030204" pitchFamily="18" charset="0"/>
                            <a:ea typeface="Calibri" panose="020F0502020204030204" pitchFamily="34" charset="0"/>
                          </a:rPr>
                          <m:t>h</m:t>
                        </m:r>
                      </m:sub>
                    </m:sSub>
                    <m:r>
                      <a:rPr lang="es-ES" sz="2600" b="0" i="1" smtClean="0">
                        <a:solidFill>
                          <a:schemeClr val="tx1"/>
                        </a:solidFill>
                        <a:latin typeface="Cambria Math" panose="02040503050406030204" pitchFamily="18" charset="0"/>
                        <a:ea typeface="Calibri" panose="020F0502020204030204" pitchFamily="34" charset="0"/>
                      </a:rPr>
                      <m:t>−</m:t>
                    </m:r>
                    <m:sSub>
                      <m:sSubPr>
                        <m:ctrlPr>
                          <a:rPr lang="es-ES" sz="2600" i="1">
                            <a:solidFill>
                              <a:schemeClr val="tx1"/>
                            </a:solidFill>
                            <a:latin typeface="Cambria Math" panose="02040503050406030204" pitchFamily="18" charset="0"/>
                            <a:ea typeface="Calibri" panose="020F0502020204030204" pitchFamily="34" charset="0"/>
                          </a:rPr>
                        </m:ctrlPr>
                      </m:sSubPr>
                      <m:e>
                        <m:r>
                          <a:rPr lang="el-GR" sz="2600" i="1">
                            <a:solidFill>
                              <a:schemeClr val="tx1"/>
                            </a:solidFill>
                            <a:latin typeface="Cambria Math" panose="02040503050406030204" pitchFamily="18" charset="0"/>
                            <a:ea typeface="Calibri" panose="020F0502020204030204" pitchFamily="34" charset="0"/>
                          </a:rPr>
                          <m:t>𝜇</m:t>
                        </m:r>
                      </m:e>
                      <m:sub>
                        <m:r>
                          <a:rPr lang="es-CL" sz="2600" i="1">
                            <a:solidFill>
                              <a:schemeClr val="tx1"/>
                            </a:solidFill>
                            <a:latin typeface="Cambria Math" panose="02040503050406030204" pitchFamily="18" charset="0"/>
                            <a:ea typeface="Calibri" panose="020F0502020204030204" pitchFamily="34" charset="0"/>
                          </a:rPr>
                          <m:t>𝑡</m:t>
                        </m:r>
                        <m:r>
                          <a:rPr lang="es-ES" sz="2600" b="0" i="1" smtClean="0">
                            <a:solidFill>
                              <a:schemeClr val="tx1"/>
                            </a:solidFill>
                            <a:latin typeface="Cambria Math" panose="02040503050406030204" pitchFamily="18" charset="0"/>
                            <a:ea typeface="Calibri" panose="020F0502020204030204" pitchFamily="34" charset="0"/>
                          </a:rPr>
                          <m:t>+</m:t>
                        </m:r>
                        <m:r>
                          <a:rPr lang="es-ES" sz="2600" b="0" i="1" smtClean="0">
                            <a:solidFill>
                              <a:schemeClr val="tx1"/>
                            </a:solidFill>
                            <a:latin typeface="Cambria Math" panose="02040503050406030204" pitchFamily="18" charset="0"/>
                            <a:ea typeface="Calibri" panose="020F0502020204030204" pitchFamily="34" charset="0"/>
                          </a:rPr>
                          <m:t>h</m:t>
                        </m:r>
                      </m:sub>
                    </m:sSub>
                    <m:r>
                      <a:rPr lang="es-ES" sz="2600" b="0" i="1" smtClean="0">
                        <a:solidFill>
                          <a:schemeClr val="tx1"/>
                        </a:solidFill>
                        <a:latin typeface="Cambria Math" panose="02040503050406030204" pitchFamily="18" charset="0"/>
                        <a:ea typeface="Calibri" panose="020F0502020204030204" pitchFamily="34" charset="0"/>
                      </a:rPr>
                      <m:t>)]</m:t>
                    </m:r>
                  </m:oMath>
                </a14:m>
                <a:endParaRPr lang="es-ES" sz="2600" dirty="0">
                  <a:solidFill>
                    <a:schemeClr val="tx1"/>
                  </a:solidFill>
                </a:endParaRPr>
              </a:p>
              <a:p>
                <a:pPr marL="0" indent="0">
                  <a:buNone/>
                </a:pPr>
                <a:endParaRPr lang="es-ES" sz="1700" dirty="0"/>
              </a:p>
              <a:p>
                <a:pPr marL="0" indent="0">
                  <a:buNone/>
                </a:pPr>
                <a:r>
                  <a:rPr lang="es-ES" sz="1700" dirty="0"/>
                  <a:t>Donde</a:t>
                </a:r>
              </a:p>
              <a:p>
                <a:pPr marL="0" indent="0">
                  <a:buNone/>
                </a:pPr>
                <a:r>
                  <a:rPr lang="es-ES" sz="1700" dirty="0"/>
                  <a:t>ℎ es un parámetro de desplazamiento en el tiempo para cualquier </a:t>
                </a:r>
                <a:r>
                  <a:rPr lang="es-ES" sz="1700" i="1" dirty="0">
                    <a:latin typeface="Times New Roman" panose="02020603050405020304" pitchFamily="18" charset="0"/>
                    <a:cs typeface="Times New Roman" panose="02020603050405020304" pitchFamily="18" charset="0"/>
                  </a:rPr>
                  <a:t>h </a:t>
                </a:r>
                <a:r>
                  <a:rPr lang="es-ES" sz="1700" dirty="0">
                    <a:latin typeface="Times New Roman" panose="02020603050405020304" pitchFamily="18" charset="0"/>
                    <a:cs typeface="Times New Roman" panose="02020603050405020304" pitchFamily="18" charset="0"/>
                  </a:rPr>
                  <a:t>≠ 0. ℎ </a:t>
                </a:r>
                <a:r>
                  <a:rPr lang="es-ES" sz="1700" dirty="0">
                    <a:cs typeface="Times New Roman" panose="02020603050405020304" pitchFamily="18" charset="0"/>
                  </a:rPr>
                  <a:t>representa cuánto se desplazan las observaciones en el tiempo. </a:t>
                </a:r>
                <a:endParaRPr lang="es-ES" sz="1700" dirty="0"/>
              </a:p>
              <a:p>
                <a:pPr marL="0" indent="0">
                  <a:buNone/>
                </a:pPr>
                <a14:m>
                  <m:oMath xmlns:m="http://schemas.openxmlformats.org/officeDocument/2006/math">
                    <m:sSub>
                      <m:sSubPr>
                        <m:ctrlPr>
                          <a:rPr lang="es-ES" sz="1700" i="1" smtClean="0">
                            <a:latin typeface="Cambria Math" panose="02040503050406030204" pitchFamily="18" charset="0"/>
                            <a:ea typeface="Calibri" panose="020F0502020204030204" pitchFamily="34" charset="0"/>
                          </a:rPr>
                        </m:ctrlPr>
                      </m:sSubPr>
                      <m:e>
                        <m:r>
                          <a:rPr lang="es-ES" sz="1700" b="0" i="1" smtClean="0">
                            <a:latin typeface="Cambria Math" panose="02040503050406030204" pitchFamily="18" charset="0"/>
                            <a:ea typeface="Calibri" panose="020F0502020204030204" pitchFamily="34" charset="0"/>
                          </a:rPr>
                          <m:t>𝑦</m:t>
                        </m:r>
                      </m:e>
                      <m:sub>
                        <m:r>
                          <a:rPr lang="es-CL" sz="1700" i="1">
                            <a:latin typeface="Cambria Math" panose="02040503050406030204" pitchFamily="18" charset="0"/>
                            <a:ea typeface="Calibri" panose="020F0502020204030204" pitchFamily="34" charset="0"/>
                          </a:rPr>
                          <m:t>𝑡</m:t>
                        </m:r>
                      </m:sub>
                    </m:sSub>
                  </m:oMath>
                </a14:m>
                <a:r>
                  <a:rPr lang="es-ES" sz="1700" dirty="0"/>
                  <a:t> y </a:t>
                </a:r>
                <a14:m>
                  <m:oMath xmlns:m="http://schemas.openxmlformats.org/officeDocument/2006/math">
                    <m:sSub>
                      <m:sSubPr>
                        <m:ctrlPr>
                          <a:rPr lang="es-ES" sz="1700" i="1">
                            <a:latin typeface="Cambria Math" panose="02040503050406030204" pitchFamily="18" charset="0"/>
                            <a:ea typeface="Calibri" panose="020F0502020204030204" pitchFamily="34" charset="0"/>
                          </a:rPr>
                        </m:ctrlPr>
                      </m:sSubPr>
                      <m:e>
                        <m:r>
                          <a:rPr lang="es-ES" sz="1700" b="0" i="1" smtClean="0">
                            <a:latin typeface="Cambria Math" panose="02040503050406030204" pitchFamily="18" charset="0"/>
                            <a:ea typeface="Calibri" panose="020F0502020204030204" pitchFamily="34" charset="0"/>
                          </a:rPr>
                          <m:t>𝑦</m:t>
                        </m:r>
                      </m:e>
                      <m:sub>
                        <m:r>
                          <a:rPr lang="es-CL" sz="1700" i="1">
                            <a:latin typeface="Cambria Math" panose="02040503050406030204" pitchFamily="18" charset="0"/>
                            <a:ea typeface="Calibri" panose="020F0502020204030204" pitchFamily="34" charset="0"/>
                          </a:rPr>
                          <m:t>𝑡</m:t>
                        </m:r>
                        <m:r>
                          <a:rPr lang="es-ES" sz="1700" b="0" i="1" smtClean="0">
                            <a:latin typeface="Cambria Math" panose="02040503050406030204" pitchFamily="18" charset="0"/>
                            <a:ea typeface="Calibri" panose="020F0502020204030204" pitchFamily="34" charset="0"/>
                          </a:rPr>
                          <m:t>+</m:t>
                        </m:r>
                        <m:r>
                          <a:rPr lang="es-ES" sz="1700" b="0" i="1" smtClean="0">
                            <a:latin typeface="Cambria Math" panose="02040503050406030204" pitchFamily="18" charset="0"/>
                            <a:ea typeface="Calibri" panose="020F0502020204030204" pitchFamily="34" charset="0"/>
                          </a:rPr>
                          <m:t>h</m:t>
                        </m:r>
                      </m:sub>
                    </m:sSub>
                  </m:oMath>
                </a14:m>
                <a:r>
                  <a:rPr lang="es-ES" sz="1700" dirty="0"/>
                  <a:t> son las observaciones de la serie de tiempo en los tiempos </a:t>
                </a:r>
                <a:r>
                  <a:rPr lang="fr-FR" sz="1700" dirty="0"/>
                  <a:t>𝑡 y 𝑡+ℎ, </a:t>
                </a:r>
                <a:r>
                  <a:rPr lang="fr-FR" sz="1700" dirty="0" err="1"/>
                  <a:t>respectivamente</a:t>
                </a:r>
                <a:r>
                  <a:rPr lang="fr-FR" sz="1700" dirty="0"/>
                  <a:t>.</a:t>
                </a:r>
              </a:p>
              <a:p>
                <a:pPr marL="0" indent="0">
                  <a:buNone/>
                </a:pPr>
                <a14:m>
                  <m:oMath xmlns:m="http://schemas.openxmlformats.org/officeDocument/2006/math">
                    <m:sSub>
                      <m:sSubPr>
                        <m:ctrlPr>
                          <a:rPr lang="es-ES" sz="1700" i="1">
                            <a:latin typeface="Cambria Math" panose="02040503050406030204" pitchFamily="18" charset="0"/>
                            <a:ea typeface="Calibri" panose="020F0502020204030204" pitchFamily="34" charset="0"/>
                          </a:rPr>
                        </m:ctrlPr>
                      </m:sSubPr>
                      <m:e>
                        <m:r>
                          <a:rPr lang="el-GR" sz="1700" i="1">
                            <a:latin typeface="Cambria Math" panose="02040503050406030204" pitchFamily="18" charset="0"/>
                            <a:ea typeface="Calibri" panose="020F0502020204030204" pitchFamily="34" charset="0"/>
                          </a:rPr>
                          <m:t>𝜇</m:t>
                        </m:r>
                      </m:e>
                      <m:sub>
                        <m:r>
                          <a:rPr lang="es-CL" sz="1700" i="1">
                            <a:latin typeface="Cambria Math" panose="02040503050406030204" pitchFamily="18" charset="0"/>
                            <a:ea typeface="Calibri" panose="020F0502020204030204" pitchFamily="34" charset="0"/>
                          </a:rPr>
                          <m:t>𝑡</m:t>
                        </m:r>
                      </m:sub>
                    </m:sSub>
                    <m:r>
                      <a:rPr lang="es-CL" sz="1700" i="1">
                        <a:latin typeface="Cambria Math" panose="02040503050406030204" pitchFamily="18" charset="0"/>
                        <a:ea typeface="Calibri" panose="020F0502020204030204" pitchFamily="34" charset="0"/>
                      </a:rPr>
                      <m:t> </m:t>
                    </m:r>
                  </m:oMath>
                </a14:m>
                <a:r>
                  <a:rPr lang="es-ES" sz="1700" dirty="0"/>
                  <a:t>y </a:t>
                </a:r>
                <a14:m>
                  <m:oMath xmlns:m="http://schemas.openxmlformats.org/officeDocument/2006/math">
                    <m:sSub>
                      <m:sSubPr>
                        <m:ctrlPr>
                          <a:rPr lang="es-ES" sz="1700" i="1">
                            <a:latin typeface="Cambria Math" panose="02040503050406030204" pitchFamily="18" charset="0"/>
                            <a:ea typeface="Calibri" panose="020F0502020204030204" pitchFamily="34" charset="0"/>
                          </a:rPr>
                        </m:ctrlPr>
                      </m:sSubPr>
                      <m:e>
                        <m:r>
                          <a:rPr lang="el-GR" sz="1700" i="1">
                            <a:latin typeface="Cambria Math" panose="02040503050406030204" pitchFamily="18" charset="0"/>
                            <a:ea typeface="Calibri" panose="020F0502020204030204" pitchFamily="34" charset="0"/>
                          </a:rPr>
                          <m:t>𝜇</m:t>
                        </m:r>
                      </m:e>
                      <m:sub>
                        <m:r>
                          <a:rPr lang="es-CL" sz="1700" i="1">
                            <a:latin typeface="Cambria Math" panose="02040503050406030204" pitchFamily="18" charset="0"/>
                            <a:ea typeface="Calibri" panose="020F0502020204030204" pitchFamily="34" charset="0"/>
                          </a:rPr>
                          <m:t>𝑡</m:t>
                        </m:r>
                        <m:r>
                          <a:rPr lang="es-ES" sz="1700" i="1">
                            <a:latin typeface="Cambria Math" panose="02040503050406030204" pitchFamily="18" charset="0"/>
                            <a:ea typeface="Calibri" panose="020F0502020204030204" pitchFamily="34" charset="0"/>
                          </a:rPr>
                          <m:t>+</m:t>
                        </m:r>
                        <m:r>
                          <a:rPr lang="es-ES" sz="1700" i="1">
                            <a:latin typeface="Cambria Math" panose="02040503050406030204" pitchFamily="18" charset="0"/>
                            <a:ea typeface="Calibri" panose="020F0502020204030204" pitchFamily="34" charset="0"/>
                          </a:rPr>
                          <m:t>h</m:t>
                        </m:r>
                      </m:sub>
                    </m:sSub>
                  </m:oMath>
                </a14:m>
                <a:r>
                  <a:rPr lang="es-ES" sz="1700" dirty="0"/>
                  <a:t> son las medias de la serie de tiempo en los tiempos </a:t>
                </a:r>
                <a:r>
                  <a:rPr lang="fr-FR" sz="1700" dirty="0"/>
                  <a:t>𝑡 y 𝑡+ℎ, </a:t>
                </a:r>
                <a:r>
                  <a:rPr lang="fr-FR" sz="1700" dirty="0" err="1"/>
                  <a:t>respectivamente</a:t>
                </a:r>
                <a:r>
                  <a:rPr lang="fr-FR" sz="1700" dirty="0"/>
                  <a:t>.</a:t>
                </a:r>
                <a:endParaRPr lang="es-ES" sz="1700" dirty="0"/>
              </a:p>
              <a:p>
                <a:pPr marL="0" indent="0">
                  <a:buNone/>
                </a:pPr>
                <a14:m>
                  <m:oMath xmlns:m="http://schemas.openxmlformats.org/officeDocument/2006/math">
                    <m:r>
                      <a:rPr lang="es-ES" sz="1700" b="0" i="1" smtClean="0">
                        <a:latin typeface="Cambria Math" panose="02040503050406030204" pitchFamily="18" charset="0"/>
                        <a:ea typeface="Calibri" panose="020F0502020204030204" pitchFamily="34" charset="0"/>
                      </a:rPr>
                      <m:t>𝐸</m:t>
                    </m:r>
                    <m:r>
                      <a:rPr lang="es-ES" sz="1700" b="0" i="0" smtClean="0">
                        <a:latin typeface="Cambria Math" panose="02040503050406030204" pitchFamily="18" charset="0"/>
                        <a:ea typeface="Calibri" panose="020F0502020204030204" pitchFamily="34" charset="0"/>
                      </a:rPr>
                      <m:t>[</m:t>
                    </m:r>
                    <m:r>
                      <a:rPr lang="es-ES" sz="1700">
                        <a:latin typeface="Cambria Math" panose="02040503050406030204" pitchFamily="18" charset="0"/>
                        <a:ea typeface="Calibri" panose="020F0502020204030204" pitchFamily="34" charset="0"/>
                      </a:rPr>
                      <m:t>⋅</m:t>
                    </m:r>
                    <m:r>
                      <a:rPr lang="es-ES" sz="1700" b="0" i="1" smtClean="0">
                        <a:latin typeface="Cambria Math" panose="02040503050406030204" pitchFamily="18" charset="0"/>
                        <a:ea typeface="Calibri" panose="020F0502020204030204" pitchFamily="34" charset="0"/>
                      </a:rPr>
                      <m:t>] </m:t>
                    </m:r>
                  </m:oMath>
                </a14:m>
                <a:r>
                  <a:rPr lang="es-ES" sz="1700" dirty="0"/>
                  <a:t>denota el operador de esperanza, que calcula el promedio ponderado de una función de una variable aleatoria a lo largo de todas sus posibles realizaciones.</a:t>
                </a:r>
              </a:p>
            </p:txBody>
          </p:sp>
        </mc:Choice>
        <mc:Fallback xmlns="">
          <p:sp>
            <p:nvSpPr>
              <p:cNvPr id="11" name="Marcador de contenido 10">
                <a:extLst>
                  <a:ext uri="{FF2B5EF4-FFF2-40B4-BE49-F238E27FC236}">
                    <a16:creationId xmlns:a16="http://schemas.microsoft.com/office/drawing/2014/main" id="{B73BB304-3C23-240D-C671-31E15C5B630A}"/>
                  </a:ext>
                </a:extLst>
              </p:cNvPr>
              <p:cNvSpPr>
                <a:spLocks noGrp="1" noRot="1" noChangeAspect="1" noMove="1" noResize="1" noEditPoints="1" noAdjustHandles="1" noChangeArrowheads="1" noChangeShapeType="1" noTextEdit="1"/>
              </p:cNvSpPr>
              <p:nvPr>
                <p:ph idx="1"/>
              </p:nvPr>
            </p:nvSpPr>
            <p:spPr>
              <a:xfrm>
                <a:off x="5324475" y="2256696"/>
                <a:ext cx="6286333" cy="4125053"/>
              </a:xfrm>
              <a:blipFill>
                <a:blip r:embed="rId2"/>
                <a:stretch>
                  <a:fillRect l="-581" r="-1163"/>
                </a:stretch>
              </a:blipFill>
            </p:spPr>
            <p:txBody>
              <a:bodyPr/>
              <a:lstStyle/>
              <a:p>
                <a:r>
                  <a:rPr lang="es-ES">
                    <a:noFill/>
                  </a:rPr>
                  <a:t> </a:t>
                </a:r>
              </a:p>
            </p:txBody>
          </p:sp>
        </mc:Fallback>
      </mc:AlternateContent>
      <p:grpSp>
        <p:nvGrpSpPr>
          <p:cNvPr id="6" name="Grupo 5">
            <a:extLst>
              <a:ext uri="{FF2B5EF4-FFF2-40B4-BE49-F238E27FC236}">
                <a16:creationId xmlns:a16="http://schemas.microsoft.com/office/drawing/2014/main" id="{7D3EC30E-8E30-3F59-4D1E-F9D678B280B8}"/>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C749BBB-5D06-96E2-A52F-65DD4AB29DF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Lupa con relleno sólido">
              <a:extLst>
                <a:ext uri="{FF2B5EF4-FFF2-40B4-BE49-F238E27FC236}">
                  <a16:creationId xmlns:a16="http://schemas.microsoft.com/office/drawing/2014/main" id="{6F3BE52B-7E72-AEF9-E8E6-8EF9BEC3028F}"/>
                </a:ext>
              </a:extLst>
            </p:cNvPr>
            <p:cNvSpPr/>
            <p:nvPr/>
          </p:nvSpPr>
          <p:spPr>
            <a:xfrm>
              <a:off x="10893312" y="933450"/>
              <a:ext cx="581025" cy="581025"/>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3" name="Flecha: pentágono 2">
            <a:extLst>
              <a:ext uri="{FF2B5EF4-FFF2-40B4-BE49-F238E27FC236}">
                <a16:creationId xmlns:a16="http://schemas.microsoft.com/office/drawing/2014/main" id="{4234B732-FC13-F4AC-3D6E-C73860FA9A4E}"/>
              </a:ext>
            </a:extLst>
          </p:cNvPr>
          <p:cNvSpPr/>
          <p:nvPr/>
        </p:nvSpPr>
        <p:spPr>
          <a:xfrm>
            <a:off x="476250" y="2333625"/>
            <a:ext cx="4419600" cy="3676650"/>
          </a:xfrm>
          <a:prstGeom prst="homePlat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600" dirty="0"/>
              <a:t>AUTOCOVARIANZA</a:t>
            </a:r>
          </a:p>
        </p:txBody>
      </p:sp>
    </p:spTree>
    <p:extLst>
      <p:ext uri="{BB962C8B-B14F-4D97-AF65-F5344CB8AC3E}">
        <p14:creationId xmlns:p14="http://schemas.microsoft.com/office/powerpoint/2010/main" val="17780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70F865-E825-D8BA-7CE2-F107F24C9F6D}"/>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1. </a:t>
            </a:r>
            <a:r>
              <a:rPr lang="es-ES" dirty="0"/>
              <a:t>RESUMEN ESTADÍSTICO</a:t>
            </a:r>
          </a:p>
        </p:txBody>
      </p:sp>
      <p:sp>
        <p:nvSpPr>
          <p:cNvPr id="11" name="Marcador de contenido 10">
            <a:extLst>
              <a:ext uri="{FF2B5EF4-FFF2-40B4-BE49-F238E27FC236}">
                <a16:creationId xmlns:a16="http://schemas.microsoft.com/office/drawing/2014/main" id="{B73BB304-3C23-240D-C671-31E15C5B630A}"/>
              </a:ext>
            </a:extLst>
          </p:cNvPr>
          <p:cNvSpPr>
            <a:spLocks noGrp="1"/>
          </p:cNvSpPr>
          <p:nvPr>
            <p:ph idx="1"/>
          </p:nvPr>
        </p:nvSpPr>
        <p:spPr>
          <a:xfrm>
            <a:off x="5324475" y="2256696"/>
            <a:ext cx="6286333" cy="4125053"/>
          </a:xfrm>
        </p:spPr>
        <p:txBody>
          <a:bodyPr>
            <a:normAutofit/>
          </a:bodyPr>
          <a:lstStyle/>
          <a:p>
            <a:pPr marL="0" indent="0" algn="just">
              <a:buNone/>
            </a:pPr>
            <a:r>
              <a:rPr lang="es-ES" sz="1700" dirty="0"/>
              <a:t>ℎ puede ser positivo (indicando un desplazamiento hacia el futuro) o negativo (indicando un desplazamiento hacia el pasado).</a:t>
            </a:r>
          </a:p>
          <a:p>
            <a:pPr marL="0" indent="0" algn="just">
              <a:buNone/>
            </a:pPr>
            <a:r>
              <a:rPr lang="es-ES" sz="1700" dirty="0"/>
              <a:t>ℎ en el contexto de la </a:t>
            </a:r>
            <a:r>
              <a:rPr lang="es-ES" sz="1700" dirty="0" err="1"/>
              <a:t>autocovarianza</a:t>
            </a:r>
            <a:r>
              <a:rPr lang="es-ES" sz="1700" dirty="0"/>
              <a:t> representa el "rezago" temporal entre las observaciones que se están comparando. Se utiliza para evaluar cómo cambia la covariación entre las observaciones a medida que se modifica el intervalo de tiempo entre ellas.</a:t>
            </a:r>
          </a:p>
          <a:p>
            <a:pPr algn="just">
              <a:buFont typeface="Wingdings" panose="05000000000000000000" pitchFamily="2" charset="2"/>
              <a:buChar char="Ø"/>
            </a:pPr>
            <a:r>
              <a:rPr lang="es-ES" sz="1700" dirty="0"/>
              <a:t>Por ejemplo, si estamos analizando datos mensuales de ventas y ℎ es igual a 1, entonces estamos comparando las ventas de un mes con las ventas del mes siguiente. Si ℎ es igual a 2, estamos comparando las ventas de un mes con las ventas dos meses después, y así sucesivamente.</a:t>
            </a:r>
          </a:p>
          <a:p>
            <a:pPr marL="0" indent="0" algn="just">
              <a:buNone/>
            </a:pPr>
            <a:endParaRPr lang="es-ES" sz="1700" dirty="0"/>
          </a:p>
        </p:txBody>
      </p:sp>
      <p:grpSp>
        <p:nvGrpSpPr>
          <p:cNvPr id="6" name="Grupo 5">
            <a:extLst>
              <a:ext uri="{FF2B5EF4-FFF2-40B4-BE49-F238E27FC236}">
                <a16:creationId xmlns:a16="http://schemas.microsoft.com/office/drawing/2014/main" id="{7D3EC30E-8E30-3F59-4D1E-F9D678B280B8}"/>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C749BBB-5D06-96E2-A52F-65DD4AB29DF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Lupa con relleno sólido">
              <a:extLst>
                <a:ext uri="{FF2B5EF4-FFF2-40B4-BE49-F238E27FC236}">
                  <a16:creationId xmlns:a16="http://schemas.microsoft.com/office/drawing/2014/main" id="{6F3BE52B-7E72-AEF9-E8E6-8EF9BEC3028F}"/>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3" name="Flecha: pentágono 2">
            <a:extLst>
              <a:ext uri="{FF2B5EF4-FFF2-40B4-BE49-F238E27FC236}">
                <a16:creationId xmlns:a16="http://schemas.microsoft.com/office/drawing/2014/main" id="{4234B732-FC13-F4AC-3D6E-C73860FA9A4E}"/>
              </a:ext>
            </a:extLst>
          </p:cNvPr>
          <p:cNvSpPr/>
          <p:nvPr/>
        </p:nvSpPr>
        <p:spPr>
          <a:xfrm>
            <a:off x="476250" y="2333625"/>
            <a:ext cx="4419600" cy="3676650"/>
          </a:xfrm>
          <a:prstGeom prst="homePlat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600" dirty="0"/>
              <a:t>AUTOCOVARIANZA</a:t>
            </a:r>
          </a:p>
        </p:txBody>
      </p:sp>
    </p:spTree>
    <p:extLst>
      <p:ext uri="{BB962C8B-B14F-4D97-AF65-F5344CB8AC3E}">
        <p14:creationId xmlns:p14="http://schemas.microsoft.com/office/powerpoint/2010/main" val="294110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F33FA-EF7D-D200-7B8C-4CAA1D7C6834}"/>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2. </a:t>
            </a:r>
            <a:r>
              <a:rPr lang="es-ES" dirty="0"/>
              <a:t>DESCOMPOSICIÓN</a:t>
            </a:r>
          </a:p>
        </p:txBody>
      </p:sp>
      <p:sp>
        <p:nvSpPr>
          <p:cNvPr id="9" name="Marcador de contenido 8">
            <a:extLst>
              <a:ext uri="{FF2B5EF4-FFF2-40B4-BE49-F238E27FC236}">
                <a16:creationId xmlns:a16="http://schemas.microsoft.com/office/drawing/2014/main" id="{8C670C60-F9A8-8499-000D-E06D4220D274}"/>
              </a:ext>
            </a:extLst>
          </p:cNvPr>
          <p:cNvSpPr>
            <a:spLocks noGrp="1"/>
          </p:cNvSpPr>
          <p:nvPr>
            <p:ph sz="half" idx="1"/>
          </p:nvPr>
        </p:nvSpPr>
        <p:spPr>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pPr algn="just"/>
            <a:r>
              <a:rPr lang="es-ES" dirty="0">
                <a:solidFill>
                  <a:schemeClr val="tx1"/>
                </a:solidFill>
              </a:rPr>
              <a:t>La </a:t>
            </a:r>
            <a:r>
              <a:rPr lang="es-ES" b="1" dirty="0">
                <a:solidFill>
                  <a:schemeClr val="tx1"/>
                </a:solidFill>
              </a:rPr>
              <a:t>descomposición</a:t>
            </a:r>
            <a:r>
              <a:rPr lang="es-ES" dirty="0">
                <a:solidFill>
                  <a:schemeClr val="tx1"/>
                </a:solidFill>
              </a:rPr>
              <a:t> es un proceso analítico utilizado en el análisis de series temporales para descomponer una serie de tiempo en sus componentes fundamentales (tendencia, estacionalidad, ciclos y aleatoriedad).</a:t>
            </a:r>
          </a:p>
          <a:p>
            <a:pPr algn="just"/>
            <a:r>
              <a:rPr lang="es-ES" dirty="0">
                <a:solidFill>
                  <a:schemeClr val="tx1"/>
                </a:solidFill>
              </a:rPr>
              <a:t>El objetivo de la descomposición es separar los diferentes patrones o comportamientos presentes en una serie temporal para comprender mejor su estructura subyacente y realizar pronósticos más precisos. </a:t>
            </a:r>
          </a:p>
        </p:txBody>
      </p:sp>
      <p:sp>
        <p:nvSpPr>
          <p:cNvPr id="10" name="Marcador de contenido 9">
            <a:extLst>
              <a:ext uri="{FF2B5EF4-FFF2-40B4-BE49-F238E27FC236}">
                <a16:creationId xmlns:a16="http://schemas.microsoft.com/office/drawing/2014/main" id="{34018165-7C51-5306-AD91-116E84C162B9}"/>
              </a:ext>
            </a:extLst>
          </p:cNvPr>
          <p:cNvSpPr>
            <a:spLocks noGrp="1"/>
          </p:cNvSpPr>
          <p:nvPr>
            <p:ph sz="half" idx="2"/>
          </p:nvPr>
        </p:nvSpPr>
        <p:spPr>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pPr algn="just"/>
            <a:r>
              <a:rPr lang="es-ES" dirty="0">
                <a:solidFill>
                  <a:schemeClr val="tx1"/>
                </a:solidFill>
              </a:rPr>
              <a:t>Cada uno de los componentes descompuestos proporciona información valiosa sobre la serie de tiempo y sus tendencias a lo largo del tiempo.</a:t>
            </a:r>
          </a:p>
          <a:p>
            <a:pPr algn="just"/>
            <a:r>
              <a:rPr lang="es-ES" dirty="0">
                <a:solidFill>
                  <a:schemeClr val="tx1"/>
                </a:solidFill>
              </a:rPr>
              <a:t>La descomposición puede realizarse de manera </a:t>
            </a:r>
            <a:r>
              <a:rPr lang="es-ES" b="1" dirty="0">
                <a:solidFill>
                  <a:schemeClr val="tx1"/>
                </a:solidFill>
              </a:rPr>
              <a:t>aditiva</a:t>
            </a:r>
            <a:r>
              <a:rPr lang="es-ES" dirty="0">
                <a:solidFill>
                  <a:schemeClr val="tx1"/>
                </a:solidFill>
              </a:rPr>
              <a:t> o </a:t>
            </a:r>
            <a:r>
              <a:rPr lang="es-ES" b="1" dirty="0">
                <a:solidFill>
                  <a:schemeClr val="tx1"/>
                </a:solidFill>
              </a:rPr>
              <a:t>multiplicativa</a:t>
            </a:r>
            <a:r>
              <a:rPr lang="es-ES" dirty="0">
                <a:solidFill>
                  <a:schemeClr val="tx1"/>
                </a:solidFill>
              </a:rPr>
              <a:t>,</a:t>
            </a:r>
            <a:r>
              <a:rPr lang="es-ES" b="1" dirty="0">
                <a:solidFill>
                  <a:schemeClr val="tx1"/>
                </a:solidFill>
              </a:rPr>
              <a:t> </a:t>
            </a:r>
            <a:r>
              <a:rPr lang="es-ES" dirty="0">
                <a:solidFill>
                  <a:schemeClr val="tx1"/>
                </a:solidFill>
              </a:rPr>
              <a:t>dependiendo de cómo se combinan los diferentes componentes para formar la serie observada. Cada enfoque tiene sus propias ventajas y desventajas, y la elección entre ellos depende de las características específicas de los datos y los objetivos del análisis.</a:t>
            </a:r>
          </a:p>
        </p:txBody>
      </p:sp>
      <p:grpSp>
        <p:nvGrpSpPr>
          <p:cNvPr id="5" name="Grupo 4">
            <a:extLst>
              <a:ext uri="{FF2B5EF4-FFF2-40B4-BE49-F238E27FC236}">
                <a16:creationId xmlns:a16="http://schemas.microsoft.com/office/drawing/2014/main" id="{95CBABF0-4B46-BF4E-600A-93348E70FC1E}"/>
              </a:ext>
            </a:extLst>
          </p:cNvPr>
          <p:cNvGrpSpPr/>
          <p:nvPr/>
        </p:nvGrpSpPr>
        <p:grpSpPr>
          <a:xfrm>
            <a:off x="10757121" y="808923"/>
            <a:ext cx="853686" cy="853686"/>
            <a:chOff x="10757121" y="808923"/>
            <a:chExt cx="853686" cy="853686"/>
          </a:xfrm>
        </p:grpSpPr>
        <p:sp>
          <p:nvSpPr>
            <p:cNvPr id="6" name="Elipse 5">
              <a:extLst>
                <a:ext uri="{FF2B5EF4-FFF2-40B4-BE49-F238E27FC236}">
                  <a16:creationId xmlns:a16="http://schemas.microsoft.com/office/drawing/2014/main" id="{D9E4AB5A-8578-D676-44C3-ACBA529C5A57}"/>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Lupa con relleno sólido">
              <a:extLst>
                <a:ext uri="{FF2B5EF4-FFF2-40B4-BE49-F238E27FC236}">
                  <a16:creationId xmlns:a16="http://schemas.microsoft.com/office/drawing/2014/main" id="{87D65C8B-347F-EE65-5032-2762EC732AD5}"/>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872230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133C0AB-2A93-F7E3-01FE-4FD40E96BA06}"/>
              </a:ext>
            </a:extLst>
          </p:cNvPr>
          <p:cNvSpPr/>
          <p:nvPr/>
        </p:nvSpPr>
        <p:spPr>
          <a:xfrm>
            <a:off x="4581525" y="3524250"/>
            <a:ext cx="3267075" cy="70485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6B6ED465-F7E3-0836-2A3C-C11EB5740AA7}"/>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2. </a:t>
            </a:r>
            <a:r>
              <a:rPr lang="es-ES" dirty="0"/>
              <a:t>DESCOMPOSICIÓN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491D60E-FF27-CA23-46D3-77E6772A58FE}"/>
                  </a:ext>
                </a:extLst>
              </p:cNvPr>
              <p:cNvSpPr>
                <a:spLocks noGrp="1"/>
              </p:cNvSpPr>
              <p:nvPr>
                <p:ph idx="1"/>
              </p:nvPr>
            </p:nvSpPr>
            <p:spPr>
              <a:xfrm>
                <a:off x="876133" y="2004706"/>
                <a:ext cx="10734675" cy="4486276"/>
              </a:xfrm>
            </p:spPr>
            <p:txBody>
              <a:bodyPr>
                <a:normAutofit fontScale="85000" lnSpcReduction="20000"/>
              </a:bodyPr>
              <a:lstStyle/>
              <a:p>
                <a:pPr marL="0" indent="0">
                  <a:buNone/>
                </a:pPr>
                <a:r>
                  <a:rPr lang="es-ES" dirty="0">
                    <a:solidFill>
                      <a:schemeClr val="tx1"/>
                    </a:solidFill>
                  </a:rPr>
                  <a:t>El </a:t>
                </a:r>
                <a:r>
                  <a:rPr lang="es-ES" b="1" dirty="0">
                    <a:solidFill>
                      <a:schemeClr val="tx1"/>
                    </a:solidFill>
                  </a:rPr>
                  <a:t>modelo de descomposición Aditivo</a:t>
                </a:r>
                <a:r>
                  <a:rPr lang="es-ES" dirty="0">
                    <a:solidFill>
                      <a:schemeClr val="tx1"/>
                    </a:solidFill>
                  </a:rPr>
                  <a:t> es un enfoque donde los diferentes componentes principales (tendencia, estacionalidad, ciclos) se suman para formar la serie observada. Este modelo asume que los efectos de los diferentes componentes se agregan constantemente al nivel de la serie de tiempo, lo que significa que cada componente contribuye de manera aditiva a la serie total en cada punto de tiempo.</a:t>
                </a:r>
              </a:p>
              <a:p>
                <a:pPr marL="0" indent="0">
                  <a:buNone/>
                </a:pPr>
                <a:endParaRPr lang="es-ES" dirty="0">
                  <a:solidFill>
                    <a:schemeClr val="tx1"/>
                  </a:solidFill>
                </a:endParaRPr>
              </a:p>
              <a:p>
                <a:pPr marL="0" indent="0" algn="ctr">
                  <a:buNone/>
                </a:pPr>
                <a14:m>
                  <m:oMath xmlns:m="http://schemas.openxmlformats.org/officeDocument/2006/math">
                    <m:sSub>
                      <m:sSubPr>
                        <m:ctrlPr>
                          <a:rPr lang="es-ES" sz="2400" i="1" smtClean="0">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𝑡</m:t>
                        </m:r>
                      </m:sub>
                    </m:sSub>
                  </m:oMath>
                </a14:m>
                <a:r>
                  <a:rPr lang="es-ES" sz="2400" dirty="0">
                    <a:solidFill>
                      <a:schemeClr val="tx1"/>
                    </a:solidFill>
                  </a:rPr>
                  <a:t>=</a:t>
                </a:r>
                <a:r>
                  <a:rPr lang="es-ES" sz="2400" dirty="0">
                    <a:solidFill>
                      <a:schemeClr val="tx1"/>
                    </a:solidFill>
                    <a:ea typeface="Calibri" panose="020F0502020204030204" pitchFamily="34" charset="0"/>
                  </a:rPr>
                  <a:t>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𝑇</m:t>
                        </m:r>
                      </m:e>
                      <m:sub>
                        <m:r>
                          <a:rPr lang="es-CL" sz="2400" i="1">
                            <a:solidFill>
                              <a:schemeClr val="tx1"/>
                            </a:solidFill>
                            <a:latin typeface="Cambria Math" panose="02040503050406030204" pitchFamily="18" charset="0"/>
                            <a:ea typeface="Calibri" panose="020F0502020204030204" pitchFamily="34" charset="0"/>
                          </a:rPr>
                          <m:t>𝑡</m:t>
                        </m:r>
                      </m:sub>
                    </m:sSub>
                    <m:r>
                      <a:rPr lang="es-ES" sz="2400" b="0" i="1" smtClean="0">
                        <a:solidFill>
                          <a:schemeClr val="tx1"/>
                        </a:solidFill>
                        <a:latin typeface="Cambria Math" panose="02040503050406030204" pitchFamily="18" charset="0"/>
                        <a:ea typeface="Calibri" panose="020F0502020204030204" pitchFamily="34" charset="0"/>
                      </a:rPr>
                      <m:t>+</m:t>
                    </m:r>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𝑆</m:t>
                        </m:r>
                      </m:e>
                      <m:sub>
                        <m:r>
                          <a:rPr lang="es-CL" sz="2400" i="1">
                            <a:solidFill>
                              <a:schemeClr val="tx1"/>
                            </a:solidFill>
                            <a:latin typeface="Cambria Math" panose="02040503050406030204" pitchFamily="18" charset="0"/>
                            <a:ea typeface="Calibri" panose="020F0502020204030204" pitchFamily="34" charset="0"/>
                          </a:rPr>
                          <m:t>𝑡</m:t>
                        </m:r>
                      </m:sub>
                    </m:sSub>
                    <m:r>
                      <a:rPr lang="es-ES" sz="2400" b="0" i="1" smtClean="0">
                        <a:solidFill>
                          <a:schemeClr val="tx1"/>
                        </a:solidFill>
                        <a:latin typeface="Cambria Math" panose="02040503050406030204" pitchFamily="18" charset="0"/>
                        <a:ea typeface="Calibri" panose="020F0502020204030204" pitchFamily="34" charset="0"/>
                      </a:rPr>
                      <m:t>+</m:t>
                    </m:r>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𝐶</m:t>
                        </m:r>
                      </m:e>
                      <m:sub>
                        <m:r>
                          <a:rPr lang="es-CL" sz="2400" i="1">
                            <a:solidFill>
                              <a:schemeClr val="tx1"/>
                            </a:solidFill>
                            <a:latin typeface="Cambria Math" panose="02040503050406030204" pitchFamily="18" charset="0"/>
                            <a:ea typeface="Calibri" panose="020F0502020204030204" pitchFamily="34" charset="0"/>
                          </a:rPr>
                          <m:t>𝑡</m:t>
                        </m:r>
                      </m:sub>
                    </m:sSub>
                    <m:r>
                      <a:rPr lang="es-ES" sz="2400" b="0" i="0" smtClean="0">
                        <a:solidFill>
                          <a:schemeClr val="tx1"/>
                        </a:solidFill>
                        <a:latin typeface="Cambria Math" panose="02040503050406030204" pitchFamily="18" charset="0"/>
                        <a:ea typeface="Calibri" panose="020F0502020204030204" pitchFamily="34" charset="0"/>
                      </a:rPr>
                      <m:t>+</m:t>
                    </m:r>
                  </m:oMath>
                </a14:m>
                <a:r>
                  <a:rPr lang="es-ES" sz="2400" dirty="0">
                    <a:solidFill>
                      <a:schemeClr val="tx1"/>
                    </a:solidFill>
                    <a:ea typeface="Calibri" panose="020F0502020204030204" pitchFamily="34" charset="0"/>
                  </a:rPr>
                  <a:t>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l-GR" sz="2400" i="1">
                            <a:solidFill>
                              <a:schemeClr val="tx1"/>
                            </a:solidFill>
                            <a:latin typeface="Cambria Math" panose="02040503050406030204" pitchFamily="18" charset="0"/>
                            <a:ea typeface="Calibri" panose="020F0502020204030204" pitchFamily="34" charset="0"/>
                          </a:rPr>
                          <m:t>𝜀</m:t>
                        </m:r>
                      </m:e>
                      <m:sub>
                        <m:r>
                          <a:rPr lang="es-CL" sz="2400" i="1">
                            <a:solidFill>
                              <a:schemeClr val="tx1"/>
                            </a:solidFill>
                            <a:latin typeface="Cambria Math" panose="02040503050406030204" pitchFamily="18" charset="0"/>
                            <a:ea typeface="Calibri" panose="020F0502020204030204" pitchFamily="34" charset="0"/>
                          </a:rPr>
                          <m:t>𝑡</m:t>
                        </m:r>
                      </m:sub>
                    </m:sSub>
                  </m:oMath>
                </a14:m>
                <a:endParaRPr lang="es-ES" dirty="0">
                  <a:solidFill>
                    <a:schemeClr val="tx1"/>
                  </a:solidFill>
                </a:endParaRPr>
              </a:p>
              <a:p>
                <a:pPr marL="0" indent="0">
                  <a:buNone/>
                </a:pPr>
                <a:r>
                  <a:rPr lang="es-ES" dirty="0">
                    <a:solidFill>
                      <a:schemeClr val="tx1"/>
                    </a:solidFill>
                  </a:rPr>
                  <a:t>Donde</a:t>
                </a:r>
              </a:p>
              <a:p>
                <a:pPr marL="0" indent="0">
                  <a:buNone/>
                </a:pPr>
                <a14:m>
                  <m:oMath xmlns:m="http://schemas.openxmlformats.org/officeDocument/2006/math">
                    <m:sSub>
                      <m:sSubPr>
                        <m:ctrlPr>
                          <a:rPr lang="es-ES" sz="2000" i="1" smtClean="0">
                            <a:solidFill>
                              <a:schemeClr val="tx1"/>
                            </a:solidFill>
                            <a:effectLst/>
                            <a:latin typeface="Cambria Math" panose="02040503050406030204" pitchFamily="18" charset="0"/>
                            <a:ea typeface="Calibri" panose="020F0502020204030204" pitchFamily="34" charset="0"/>
                          </a:rPr>
                        </m:ctrlPr>
                      </m:sSubPr>
                      <m:e>
                        <m:r>
                          <a:rPr lang="es-ES" sz="2000" b="0" i="1" smtClean="0">
                            <a:solidFill>
                              <a:schemeClr val="tx1"/>
                            </a:solidFill>
                            <a:effectLst/>
                            <a:latin typeface="Cambria Math" panose="02040503050406030204" pitchFamily="18" charset="0"/>
                            <a:ea typeface="Calibri" panose="020F0502020204030204" pitchFamily="34" charset="0"/>
                          </a:rPr>
                          <m:t>𝑦</m:t>
                        </m:r>
                      </m:e>
                      <m:sub>
                        <m:r>
                          <a:rPr lang="es-CL" sz="2000" i="1">
                            <a:solidFill>
                              <a:schemeClr val="tx1"/>
                            </a:solidFill>
                            <a:effectLst/>
                            <a:latin typeface="Cambria Math" panose="02040503050406030204" pitchFamily="18" charset="0"/>
                            <a:ea typeface="Calibri" panose="020F0502020204030204" pitchFamily="34" charset="0"/>
                          </a:rPr>
                          <m:t>𝑡</m:t>
                        </m:r>
                      </m:sub>
                    </m:sSub>
                  </m:oMath>
                </a14:m>
                <a:r>
                  <a:rPr lang="es-ES" dirty="0">
                    <a:solidFill>
                      <a:schemeClr val="tx1"/>
                    </a:solidFill>
                  </a:rPr>
                  <a:t> representa el valor observado en el tiempo 𝑡</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b="0" i="1" smtClean="0">
                            <a:solidFill>
                              <a:schemeClr val="tx1"/>
                            </a:solidFill>
                            <a:latin typeface="Cambria Math" panose="02040503050406030204" pitchFamily="18" charset="0"/>
                            <a:ea typeface="Calibri" panose="020F0502020204030204" pitchFamily="34" charset="0"/>
                          </a:rPr>
                          <m:t>𝑇</m:t>
                        </m:r>
                      </m:e>
                      <m:sub>
                        <m:r>
                          <a:rPr lang="es-CL" i="1">
                            <a:solidFill>
                              <a:schemeClr val="tx1"/>
                            </a:solidFill>
                            <a:latin typeface="Cambria Math" panose="02040503050406030204" pitchFamily="18" charset="0"/>
                            <a:ea typeface="Calibri" panose="020F0502020204030204" pitchFamily="34" charset="0"/>
                          </a:rPr>
                          <m:t>𝑡</m:t>
                        </m:r>
                      </m:sub>
                    </m:sSub>
                  </m:oMath>
                </a14:m>
                <a:r>
                  <a:rPr lang="es-ES" dirty="0">
                    <a:solidFill>
                      <a:schemeClr val="tx1"/>
                    </a:solidFill>
                  </a:rPr>
                  <a:t> es el componente de tendencia en el tiempo 𝑡.</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b="0" i="1" smtClean="0">
                            <a:solidFill>
                              <a:schemeClr val="tx1"/>
                            </a:solidFill>
                            <a:latin typeface="Cambria Math" panose="02040503050406030204" pitchFamily="18" charset="0"/>
                            <a:ea typeface="Calibri" panose="020F0502020204030204" pitchFamily="34" charset="0"/>
                          </a:rPr>
                          <m:t>𝑆</m:t>
                        </m:r>
                      </m:e>
                      <m:sub>
                        <m:r>
                          <a:rPr lang="es-CL" i="1">
                            <a:solidFill>
                              <a:schemeClr val="tx1"/>
                            </a:solidFill>
                            <a:latin typeface="Cambria Math" panose="02040503050406030204" pitchFamily="18" charset="0"/>
                            <a:ea typeface="Calibri" panose="020F0502020204030204" pitchFamily="34" charset="0"/>
                          </a:rPr>
                          <m:t>𝑡</m:t>
                        </m:r>
                      </m:sub>
                    </m:sSub>
                  </m:oMath>
                </a14:m>
                <a:r>
                  <a:rPr lang="es-ES" dirty="0">
                    <a:solidFill>
                      <a:schemeClr val="tx1"/>
                    </a:solidFill>
                  </a:rPr>
                  <a:t> es el componente estacional en el tiempo 𝑡.</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b="0" i="1" smtClean="0">
                            <a:solidFill>
                              <a:schemeClr val="tx1"/>
                            </a:solidFill>
                            <a:latin typeface="Cambria Math" panose="02040503050406030204" pitchFamily="18" charset="0"/>
                            <a:ea typeface="Calibri" panose="020F0502020204030204" pitchFamily="34" charset="0"/>
                          </a:rPr>
                          <m:t>𝐶</m:t>
                        </m:r>
                      </m:e>
                      <m:sub>
                        <m:r>
                          <a:rPr lang="es-CL" i="1">
                            <a:solidFill>
                              <a:schemeClr val="tx1"/>
                            </a:solidFill>
                            <a:latin typeface="Cambria Math" panose="02040503050406030204" pitchFamily="18" charset="0"/>
                            <a:ea typeface="Calibri" panose="020F0502020204030204" pitchFamily="34" charset="0"/>
                          </a:rPr>
                          <m:t>𝑡</m:t>
                        </m:r>
                      </m:sub>
                    </m:sSub>
                  </m:oMath>
                </a14:m>
                <a:r>
                  <a:rPr lang="es-ES" dirty="0">
                    <a:solidFill>
                      <a:schemeClr val="tx1"/>
                    </a:solidFill>
                  </a:rPr>
                  <a:t> es el componente de ciclo en el tiempo 𝑡.</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l-GR" i="1">
                            <a:solidFill>
                              <a:schemeClr val="tx1"/>
                            </a:solidFill>
                            <a:latin typeface="Cambria Math" panose="02040503050406030204" pitchFamily="18" charset="0"/>
                            <a:ea typeface="Calibri" panose="020F0502020204030204" pitchFamily="34" charset="0"/>
                          </a:rPr>
                          <m:t>𝜀</m:t>
                        </m:r>
                      </m:e>
                      <m:sub>
                        <m:r>
                          <a:rPr lang="es-CL" i="1">
                            <a:solidFill>
                              <a:schemeClr val="tx1"/>
                            </a:solidFill>
                            <a:latin typeface="Cambria Math" panose="02040503050406030204" pitchFamily="18" charset="0"/>
                            <a:ea typeface="Calibri" panose="020F0502020204030204" pitchFamily="34" charset="0"/>
                          </a:rPr>
                          <m:t>𝑡</m:t>
                        </m:r>
                      </m:sub>
                    </m:sSub>
                  </m:oMath>
                </a14:m>
                <a:r>
                  <a:rPr lang="es-ES" dirty="0">
                    <a:solidFill>
                      <a:schemeClr val="tx1"/>
                    </a:solidFill>
                  </a:rPr>
                  <a:t> es el componente aleatorio en el tiempo 𝑡.</a:t>
                </a:r>
              </a:p>
            </p:txBody>
          </p:sp>
        </mc:Choice>
        <mc:Fallback xmlns="">
          <p:sp>
            <p:nvSpPr>
              <p:cNvPr id="3" name="Marcador de contenido 2">
                <a:extLst>
                  <a:ext uri="{FF2B5EF4-FFF2-40B4-BE49-F238E27FC236}">
                    <a16:creationId xmlns:a16="http://schemas.microsoft.com/office/drawing/2014/main" id="{C491D60E-FF27-CA23-46D3-77E6772A58FE}"/>
                  </a:ext>
                </a:extLst>
              </p:cNvPr>
              <p:cNvSpPr>
                <a:spLocks noGrp="1" noRot="1" noChangeAspect="1" noMove="1" noResize="1" noEditPoints="1" noAdjustHandles="1" noChangeArrowheads="1" noChangeShapeType="1" noTextEdit="1"/>
              </p:cNvSpPr>
              <p:nvPr>
                <p:ph idx="1"/>
              </p:nvPr>
            </p:nvSpPr>
            <p:spPr>
              <a:xfrm>
                <a:off x="876133" y="2004706"/>
                <a:ext cx="10734675" cy="4486276"/>
              </a:xfrm>
              <a:blipFill>
                <a:blip r:embed="rId2"/>
                <a:stretch>
                  <a:fillRect l="-909" t="-3125" b="-1359"/>
                </a:stretch>
              </a:blipFill>
            </p:spPr>
            <p:txBody>
              <a:bodyPr/>
              <a:lstStyle/>
              <a:p>
                <a:r>
                  <a:rPr lang="es-CL">
                    <a:noFill/>
                  </a:rPr>
                  <a:t> </a:t>
                </a:r>
              </a:p>
            </p:txBody>
          </p:sp>
        </mc:Fallback>
      </mc:AlternateContent>
      <p:grpSp>
        <p:nvGrpSpPr>
          <p:cNvPr id="5" name="Grupo 4">
            <a:extLst>
              <a:ext uri="{FF2B5EF4-FFF2-40B4-BE49-F238E27FC236}">
                <a16:creationId xmlns:a16="http://schemas.microsoft.com/office/drawing/2014/main" id="{104A8309-296B-E4A6-CA37-76DE9C8B6BDA}"/>
              </a:ext>
            </a:extLst>
          </p:cNvPr>
          <p:cNvGrpSpPr/>
          <p:nvPr/>
        </p:nvGrpSpPr>
        <p:grpSpPr>
          <a:xfrm>
            <a:off x="10757121" y="808923"/>
            <a:ext cx="853686" cy="853686"/>
            <a:chOff x="10757121" y="808923"/>
            <a:chExt cx="853686" cy="853686"/>
          </a:xfrm>
        </p:grpSpPr>
        <p:sp>
          <p:nvSpPr>
            <p:cNvPr id="6" name="Elipse 5">
              <a:extLst>
                <a:ext uri="{FF2B5EF4-FFF2-40B4-BE49-F238E27FC236}">
                  <a16:creationId xmlns:a16="http://schemas.microsoft.com/office/drawing/2014/main" id="{BA6D6A84-F80C-2702-28D1-267516C4E5B8}"/>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Lupa con relleno sólido">
              <a:extLst>
                <a:ext uri="{FF2B5EF4-FFF2-40B4-BE49-F238E27FC236}">
                  <a16:creationId xmlns:a16="http://schemas.microsoft.com/office/drawing/2014/main" id="{9E0164B4-0AA2-ACED-2F19-E9980A839441}"/>
                </a:ext>
              </a:extLst>
            </p:cNvPr>
            <p:cNvSpPr/>
            <p:nvPr/>
          </p:nvSpPr>
          <p:spPr>
            <a:xfrm>
              <a:off x="10893312" y="933450"/>
              <a:ext cx="581025" cy="581025"/>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76069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D1A05ED-AEB4-DBCC-499D-C6A486D762AC}"/>
              </a:ext>
            </a:extLst>
          </p:cNvPr>
          <p:cNvSpPr/>
          <p:nvPr/>
        </p:nvSpPr>
        <p:spPr>
          <a:xfrm>
            <a:off x="4676775" y="3629025"/>
            <a:ext cx="3105150" cy="66675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6B6ED465-F7E3-0836-2A3C-C11EB5740AA7}"/>
              </a:ext>
            </a:extLst>
          </p:cNvPr>
          <p:cNvSpPr>
            <a:spLocks noGrp="1"/>
          </p:cNvSpPr>
          <p:nvPr>
            <p:ph type="title"/>
          </p:nvPr>
        </p:nvSpPr>
        <p:spPr/>
        <p:txBody>
          <a:bodyPr/>
          <a:lstStyle/>
          <a:p>
            <a:r>
              <a:rPr lang="es-ES" sz="3200" dirty="0">
                <a:latin typeface="Calibri" panose="020F0502020204030204" pitchFamily="34" charset="0"/>
                <a:cs typeface="Calibri" panose="020F0502020204030204" pitchFamily="34" charset="0"/>
              </a:rPr>
              <a:t>2. </a:t>
            </a:r>
            <a:r>
              <a:rPr lang="es-ES" dirty="0"/>
              <a:t>DESCOMPOSICIÓN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C491D60E-FF27-CA23-46D3-77E6772A58FE}"/>
                  </a:ext>
                </a:extLst>
              </p:cNvPr>
              <p:cNvSpPr>
                <a:spLocks noGrp="1"/>
              </p:cNvSpPr>
              <p:nvPr>
                <p:ph idx="1"/>
              </p:nvPr>
            </p:nvSpPr>
            <p:spPr>
              <a:xfrm>
                <a:off x="876133" y="2071381"/>
                <a:ext cx="10734675" cy="4486276"/>
              </a:xfrm>
            </p:spPr>
            <p:txBody>
              <a:bodyPr>
                <a:normAutofit fontScale="85000" lnSpcReduction="20000"/>
              </a:bodyPr>
              <a:lstStyle/>
              <a:p>
                <a:pPr marL="0" indent="0">
                  <a:buNone/>
                </a:pPr>
                <a:r>
                  <a:rPr lang="es-ES" dirty="0">
                    <a:solidFill>
                      <a:schemeClr val="tx1"/>
                    </a:solidFill>
                  </a:rPr>
                  <a:t>El </a:t>
                </a:r>
                <a:r>
                  <a:rPr lang="es-ES" b="1" dirty="0">
                    <a:solidFill>
                      <a:schemeClr val="tx1"/>
                    </a:solidFill>
                  </a:rPr>
                  <a:t>modelo de descomposición Multiplicativo </a:t>
                </a:r>
                <a:r>
                  <a:rPr lang="es-ES" dirty="0">
                    <a:solidFill>
                      <a:schemeClr val="tx1"/>
                    </a:solidFill>
                  </a:rPr>
                  <a:t>es un enfoque donde los diferentes componentes principales (tendencia, estacionalidad, ciclos) se multiplican para formar la serie observada. A diferencia del modelo aditivo, donde los componentes se suman, en este modelo los efectos de los diferentes componentes se multiplican entre sí en cada punto de tiempo.</a:t>
                </a:r>
              </a:p>
              <a:p>
                <a:pPr marL="0" indent="0">
                  <a:buNone/>
                </a:pPr>
                <a:endParaRPr lang="es-ES" dirty="0">
                  <a:solidFill>
                    <a:schemeClr val="tx1"/>
                  </a:solidFill>
                </a:endParaRPr>
              </a:p>
              <a:p>
                <a:pPr marL="0" indent="0" algn="ctr">
                  <a:buNone/>
                </a:pPr>
                <a14:m>
                  <m:oMath xmlns:m="http://schemas.openxmlformats.org/officeDocument/2006/math">
                    <m:sSub>
                      <m:sSubPr>
                        <m:ctrlPr>
                          <a:rPr lang="es-ES" sz="2400" i="1" smtClean="0">
                            <a:solidFill>
                              <a:schemeClr val="tx1"/>
                            </a:solidFill>
                            <a:effectLst/>
                            <a:latin typeface="Cambria Math" panose="02040503050406030204" pitchFamily="18" charset="0"/>
                            <a:ea typeface="Calibri" panose="020F0502020204030204" pitchFamily="34" charset="0"/>
                          </a:rPr>
                        </m:ctrlPr>
                      </m:sSubPr>
                      <m:e>
                        <m:r>
                          <a:rPr lang="es-ES" sz="2400" b="0" i="1" smtClean="0">
                            <a:solidFill>
                              <a:schemeClr val="tx1"/>
                            </a:solidFill>
                            <a:effectLst/>
                            <a:latin typeface="Cambria Math" panose="02040503050406030204" pitchFamily="18" charset="0"/>
                            <a:ea typeface="Calibri" panose="020F0502020204030204" pitchFamily="34" charset="0"/>
                          </a:rPr>
                          <m:t>𝑦</m:t>
                        </m:r>
                      </m:e>
                      <m:sub>
                        <m:r>
                          <a:rPr lang="es-CL" sz="2400" i="1">
                            <a:solidFill>
                              <a:schemeClr val="tx1"/>
                            </a:solidFill>
                            <a:effectLst/>
                            <a:latin typeface="Cambria Math" panose="02040503050406030204" pitchFamily="18" charset="0"/>
                            <a:ea typeface="Calibri" panose="020F0502020204030204" pitchFamily="34" charset="0"/>
                          </a:rPr>
                          <m:t>𝑡</m:t>
                        </m:r>
                      </m:sub>
                    </m:sSub>
                  </m:oMath>
                </a14:m>
                <a:r>
                  <a:rPr lang="es-ES" sz="2400" dirty="0">
                    <a:solidFill>
                      <a:schemeClr val="tx1"/>
                    </a:solidFill>
                  </a:rPr>
                  <a:t>=</a:t>
                </a:r>
                <a:r>
                  <a:rPr lang="es-ES" sz="2400" dirty="0">
                    <a:solidFill>
                      <a:schemeClr val="tx1"/>
                    </a:solidFill>
                    <a:ea typeface="Calibri" panose="020F0502020204030204" pitchFamily="34" charset="0"/>
                  </a:rPr>
                  <a:t>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𝑇</m:t>
                        </m:r>
                      </m:e>
                      <m:sub>
                        <m:r>
                          <a:rPr lang="es-CL" sz="2400" i="1">
                            <a:solidFill>
                              <a:schemeClr val="tx1"/>
                            </a:solidFill>
                            <a:latin typeface="Cambria Math" panose="02040503050406030204" pitchFamily="18" charset="0"/>
                            <a:ea typeface="Calibri" panose="020F0502020204030204" pitchFamily="34" charset="0"/>
                          </a:rPr>
                          <m:t>𝑡</m:t>
                        </m:r>
                      </m:sub>
                    </m:sSub>
                    <m:r>
                      <a:rPr lang="es-ES" sz="2400" i="1">
                        <a:solidFill>
                          <a:schemeClr val="tx1"/>
                        </a:solidFill>
                        <a:latin typeface="Cambria Math" panose="02040503050406030204" pitchFamily="18" charset="0"/>
                        <a:ea typeface="Calibri" panose="020F0502020204030204" pitchFamily="34" charset="0"/>
                      </a:rPr>
                      <m:t>×</m:t>
                    </m:r>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𝑆</m:t>
                        </m:r>
                      </m:e>
                      <m:sub>
                        <m:r>
                          <a:rPr lang="es-CL" sz="2400" i="1">
                            <a:solidFill>
                              <a:schemeClr val="tx1"/>
                            </a:solidFill>
                            <a:latin typeface="Cambria Math" panose="02040503050406030204" pitchFamily="18" charset="0"/>
                            <a:ea typeface="Calibri" panose="020F0502020204030204" pitchFamily="34" charset="0"/>
                          </a:rPr>
                          <m:t>𝑡</m:t>
                        </m:r>
                      </m:sub>
                    </m:sSub>
                    <m:r>
                      <a:rPr lang="es-ES" sz="2400" b="0" i="1" smtClean="0">
                        <a:solidFill>
                          <a:schemeClr val="tx1"/>
                        </a:solidFill>
                        <a:latin typeface="Cambria Math" panose="02040503050406030204" pitchFamily="18" charset="0"/>
                        <a:ea typeface="Cambria Math" panose="02040503050406030204" pitchFamily="18" charset="0"/>
                      </a:rPr>
                      <m:t>×</m:t>
                    </m:r>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𝐶</m:t>
                        </m:r>
                      </m:e>
                      <m:sub>
                        <m:r>
                          <a:rPr lang="es-CL" sz="2400" i="1">
                            <a:solidFill>
                              <a:schemeClr val="tx1"/>
                            </a:solidFill>
                            <a:latin typeface="Cambria Math" panose="02040503050406030204" pitchFamily="18" charset="0"/>
                            <a:ea typeface="Calibri" panose="020F0502020204030204" pitchFamily="34" charset="0"/>
                          </a:rPr>
                          <m:t>𝑡</m:t>
                        </m:r>
                      </m:sub>
                    </m:sSub>
                    <m:r>
                      <a:rPr lang="es-ES" sz="2400" b="0" i="1" smtClean="0">
                        <a:solidFill>
                          <a:schemeClr val="tx1"/>
                        </a:solidFill>
                        <a:latin typeface="Cambria Math" panose="02040503050406030204" pitchFamily="18" charset="0"/>
                        <a:ea typeface="Cambria Math" panose="02040503050406030204" pitchFamily="18" charset="0"/>
                      </a:rPr>
                      <m:t>×</m:t>
                    </m:r>
                  </m:oMath>
                </a14:m>
                <a:r>
                  <a:rPr lang="es-ES" sz="2400" dirty="0">
                    <a:solidFill>
                      <a:schemeClr val="tx1"/>
                    </a:solidFill>
                    <a:ea typeface="Calibri" panose="020F0502020204030204" pitchFamily="34" charset="0"/>
                  </a:rPr>
                  <a:t>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l-GR" sz="2400" i="1">
                            <a:solidFill>
                              <a:schemeClr val="tx1"/>
                            </a:solidFill>
                            <a:latin typeface="Cambria Math" panose="02040503050406030204" pitchFamily="18" charset="0"/>
                            <a:ea typeface="Calibri" panose="020F0502020204030204" pitchFamily="34" charset="0"/>
                          </a:rPr>
                          <m:t>𝜀</m:t>
                        </m:r>
                      </m:e>
                      <m:sub>
                        <m:r>
                          <a:rPr lang="es-CL" sz="2400" i="1">
                            <a:solidFill>
                              <a:schemeClr val="tx1"/>
                            </a:solidFill>
                            <a:latin typeface="Cambria Math" panose="02040503050406030204" pitchFamily="18" charset="0"/>
                            <a:ea typeface="Calibri" panose="020F0502020204030204" pitchFamily="34" charset="0"/>
                          </a:rPr>
                          <m:t>𝑡</m:t>
                        </m:r>
                      </m:sub>
                    </m:sSub>
                  </m:oMath>
                </a14:m>
                <a:endParaRPr lang="es-ES" dirty="0">
                  <a:solidFill>
                    <a:schemeClr val="tx1"/>
                  </a:solidFill>
                </a:endParaRPr>
              </a:p>
              <a:p>
                <a:pPr marL="0" indent="0">
                  <a:buNone/>
                </a:pPr>
                <a:r>
                  <a:rPr lang="es-ES" dirty="0">
                    <a:solidFill>
                      <a:schemeClr val="tx1"/>
                    </a:solidFill>
                  </a:rPr>
                  <a:t>Donde</a:t>
                </a:r>
              </a:p>
              <a:p>
                <a:pPr marL="0" indent="0">
                  <a:buNone/>
                </a:pPr>
                <a14:m>
                  <m:oMath xmlns:m="http://schemas.openxmlformats.org/officeDocument/2006/math">
                    <m:sSub>
                      <m:sSubPr>
                        <m:ctrlPr>
                          <a:rPr lang="es-ES" sz="2000" i="1" smtClean="0">
                            <a:solidFill>
                              <a:schemeClr val="tx1"/>
                            </a:solidFill>
                            <a:effectLst/>
                            <a:latin typeface="Cambria Math" panose="02040503050406030204" pitchFamily="18" charset="0"/>
                            <a:ea typeface="Calibri" panose="020F0502020204030204" pitchFamily="34" charset="0"/>
                          </a:rPr>
                        </m:ctrlPr>
                      </m:sSubPr>
                      <m:e>
                        <m:r>
                          <a:rPr lang="es-ES" sz="2000" b="0" i="1" smtClean="0">
                            <a:solidFill>
                              <a:schemeClr val="tx1"/>
                            </a:solidFill>
                            <a:effectLst/>
                            <a:latin typeface="Cambria Math" panose="02040503050406030204" pitchFamily="18" charset="0"/>
                            <a:ea typeface="Calibri" panose="020F0502020204030204" pitchFamily="34" charset="0"/>
                          </a:rPr>
                          <m:t>𝑦</m:t>
                        </m:r>
                      </m:e>
                      <m:sub>
                        <m:r>
                          <a:rPr lang="es-CL" sz="2000" i="1">
                            <a:solidFill>
                              <a:schemeClr val="tx1"/>
                            </a:solidFill>
                            <a:effectLst/>
                            <a:latin typeface="Cambria Math" panose="02040503050406030204" pitchFamily="18" charset="0"/>
                            <a:ea typeface="Calibri" panose="020F0502020204030204" pitchFamily="34" charset="0"/>
                          </a:rPr>
                          <m:t>𝑡</m:t>
                        </m:r>
                      </m:sub>
                    </m:sSub>
                  </m:oMath>
                </a14:m>
                <a:r>
                  <a:rPr lang="es-ES" dirty="0">
                    <a:solidFill>
                      <a:schemeClr val="tx1"/>
                    </a:solidFill>
                  </a:rPr>
                  <a:t> representa el valor observado en el tiempo 𝑡</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b="0" i="1" smtClean="0">
                            <a:solidFill>
                              <a:schemeClr val="tx1"/>
                            </a:solidFill>
                            <a:latin typeface="Cambria Math" panose="02040503050406030204" pitchFamily="18" charset="0"/>
                            <a:ea typeface="Calibri" panose="020F0502020204030204" pitchFamily="34" charset="0"/>
                          </a:rPr>
                          <m:t>𝑇</m:t>
                        </m:r>
                      </m:e>
                      <m:sub>
                        <m:r>
                          <a:rPr lang="es-CL" i="1">
                            <a:solidFill>
                              <a:schemeClr val="tx1"/>
                            </a:solidFill>
                            <a:latin typeface="Cambria Math" panose="02040503050406030204" pitchFamily="18" charset="0"/>
                            <a:ea typeface="Calibri" panose="020F0502020204030204" pitchFamily="34" charset="0"/>
                          </a:rPr>
                          <m:t>𝑡</m:t>
                        </m:r>
                      </m:sub>
                    </m:sSub>
                  </m:oMath>
                </a14:m>
                <a:r>
                  <a:rPr lang="es-ES" dirty="0">
                    <a:solidFill>
                      <a:schemeClr val="tx1"/>
                    </a:solidFill>
                  </a:rPr>
                  <a:t> es el componente de tendencia en el tiempo 𝑡.</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b="0" i="1" smtClean="0">
                            <a:solidFill>
                              <a:schemeClr val="tx1"/>
                            </a:solidFill>
                            <a:latin typeface="Cambria Math" panose="02040503050406030204" pitchFamily="18" charset="0"/>
                            <a:ea typeface="Calibri" panose="020F0502020204030204" pitchFamily="34" charset="0"/>
                          </a:rPr>
                          <m:t>𝑆</m:t>
                        </m:r>
                      </m:e>
                      <m:sub>
                        <m:r>
                          <a:rPr lang="es-CL" i="1">
                            <a:solidFill>
                              <a:schemeClr val="tx1"/>
                            </a:solidFill>
                            <a:latin typeface="Cambria Math" panose="02040503050406030204" pitchFamily="18" charset="0"/>
                            <a:ea typeface="Calibri" panose="020F0502020204030204" pitchFamily="34" charset="0"/>
                          </a:rPr>
                          <m:t>𝑡</m:t>
                        </m:r>
                      </m:sub>
                    </m:sSub>
                  </m:oMath>
                </a14:m>
                <a:r>
                  <a:rPr lang="es-ES" dirty="0">
                    <a:solidFill>
                      <a:schemeClr val="tx1"/>
                    </a:solidFill>
                  </a:rPr>
                  <a:t> es el componente estacional en el tiempo 𝑡.</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b="0" i="1" smtClean="0">
                            <a:solidFill>
                              <a:schemeClr val="tx1"/>
                            </a:solidFill>
                            <a:latin typeface="Cambria Math" panose="02040503050406030204" pitchFamily="18" charset="0"/>
                            <a:ea typeface="Calibri" panose="020F0502020204030204" pitchFamily="34" charset="0"/>
                          </a:rPr>
                          <m:t>𝐶</m:t>
                        </m:r>
                      </m:e>
                      <m:sub>
                        <m:r>
                          <a:rPr lang="es-CL" i="1">
                            <a:solidFill>
                              <a:schemeClr val="tx1"/>
                            </a:solidFill>
                            <a:latin typeface="Cambria Math" panose="02040503050406030204" pitchFamily="18" charset="0"/>
                            <a:ea typeface="Calibri" panose="020F0502020204030204" pitchFamily="34" charset="0"/>
                          </a:rPr>
                          <m:t>𝑡</m:t>
                        </m:r>
                      </m:sub>
                    </m:sSub>
                  </m:oMath>
                </a14:m>
                <a:r>
                  <a:rPr lang="es-ES" dirty="0">
                    <a:solidFill>
                      <a:schemeClr val="tx1"/>
                    </a:solidFill>
                  </a:rPr>
                  <a:t> es el componente de ciclo en el tiempo 𝑡.</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l-GR" i="1">
                            <a:solidFill>
                              <a:schemeClr val="tx1"/>
                            </a:solidFill>
                            <a:latin typeface="Cambria Math" panose="02040503050406030204" pitchFamily="18" charset="0"/>
                            <a:ea typeface="Calibri" panose="020F0502020204030204" pitchFamily="34" charset="0"/>
                          </a:rPr>
                          <m:t>𝜀</m:t>
                        </m:r>
                      </m:e>
                      <m:sub>
                        <m:r>
                          <a:rPr lang="es-CL" i="1">
                            <a:solidFill>
                              <a:schemeClr val="tx1"/>
                            </a:solidFill>
                            <a:latin typeface="Cambria Math" panose="02040503050406030204" pitchFamily="18" charset="0"/>
                            <a:ea typeface="Calibri" panose="020F0502020204030204" pitchFamily="34" charset="0"/>
                          </a:rPr>
                          <m:t>𝑡</m:t>
                        </m:r>
                      </m:sub>
                    </m:sSub>
                  </m:oMath>
                </a14:m>
                <a:r>
                  <a:rPr lang="es-ES" dirty="0">
                    <a:solidFill>
                      <a:schemeClr val="tx1"/>
                    </a:solidFill>
                  </a:rPr>
                  <a:t> es el componente aleatorio en el tiempo 𝑡.</a:t>
                </a:r>
              </a:p>
            </p:txBody>
          </p:sp>
        </mc:Choice>
        <mc:Fallback xmlns="">
          <p:sp>
            <p:nvSpPr>
              <p:cNvPr id="3" name="Marcador de contenido 2">
                <a:extLst>
                  <a:ext uri="{FF2B5EF4-FFF2-40B4-BE49-F238E27FC236}">
                    <a16:creationId xmlns:a16="http://schemas.microsoft.com/office/drawing/2014/main" id="{C491D60E-FF27-CA23-46D3-77E6772A58FE}"/>
                  </a:ext>
                </a:extLst>
              </p:cNvPr>
              <p:cNvSpPr>
                <a:spLocks noGrp="1" noRot="1" noChangeAspect="1" noMove="1" noResize="1" noEditPoints="1" noAdjustHandles="1" noChangeArrowheads="1" noChangeShapeType="1" noTextEdit="1"/>
              </p:cNvSpPr>
              <p:nvPr>
                <p:ph idx="1"/>
              </p:nvPr>
            </p:nvSpPr>
            <p:spPr>
              <a:xfrm>
                <a:off x="876133" y="2071381"/>
                <a:ext cx="10734675" cy="4486276"/>
              </a:xfrm>
              <a:blipFill>
                <a:blip r:embed="rId2"/>
                <a:stretch>
                  <a:fillRect l="-909" t="-3125" b="-1359"/>
                </a:stretch>
              </a:blipFill>
            </p:spPr>
            <p:txBody>
              <a:bodyPr/>
              <a:lstStyle/>
              <a:p>
                <a:r>
                  <a:rPr lang="es-CL">
                    <a:noFill/>
                  </a:rPr>
                  <a:t> </a:t>
                </a:r>
              </a:p>
            </p:txBody>
          </p:sp>
        </mc:Fallback>
      </mc:AlternateContent>
      <p:grpSp>
        <p:nvGrpSpPr>
          <p:cNvPr id="5" name="Grupo 4">
            <a:extLst>
              <a:ext uri="{FF2B5EF4-FFF2-40B4-BE49-F238E27FC236}">
                <a16:creationId xmlns:a16="http://schemas.microsoft.com/office/drawing/2014/main" id="{B4F03EDA-9C57-79EE-3368-628EC936C5B4}"/>
              </a:ext>
            </a:extLst>
          </p:cNvPr>
          <p:cNvGrpSpPr/>
          <p:nvPr/>
        </p:nvGrpSpPr>
        <p:grpSpPr>
          <a:xfrm>
            <a:off x="10757121" y="808923"/>
            <a:ext cx="853686" cy="853686"/>
            <a:chOff x="10757121" y="808923"/>
            <a:chExt cx="853686" cy="853686"/>
          </a:xfrm>
        </p:grpSpPr>
        <p:sp>
          <p:nvSpPr>
            <p:cNvPr id="6" name="Elipse 5">
              <a:extLst>
                <a:ext uri="{FF2B5EF4-FFF2-40B4-BE49-F238E27FC236}">
                  <a16:creationId xmlns:a16="http://schemas.microsoft.com/office/drawing/2014/main" id="{ED487098-9409-F159-98D4-4AEA4ECE4B27}"/>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Lupa con relleno sólido">
              <a:extLst>
                <a:ext uri="{FF2B5EF4-FFF2-40B4-BE49-F238E27FC236}">
                  <a16:creationId xmlns:a16="http://schemas.microsoft.com/office/drawing/2014/main" id="{ED60F49C-7A69-5B31-E59A-61DF0B13B9DF}"/>
                </a:ext>
              </a:extLst>
            </p:cNvPr>
            <p:cNvSpPr/>
            <p:nvPr/>
          </p:nvSpPr>
          <p:spPr>
            <a:xfrm>
              <a:off x="10893312" y="933450"/>
              <a:ext cx="581025" cy="581025"/>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55226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E120F6D5-3499-4597-9CC2-6BD102B33E44}"/>
              </a:ext>
            </a:extLst>
          </p:cNvPr>
          <p:cNvPicPr>
            <a:picLocks noGrp="1" noChangeAspect="1"/>
          </p:cNvPicPr>
          <p:nvPr>
            <p:ph idx="1"/>
          </p:nvPr>
        </p:nvPicPr>
        <p:blipFill>
          <a:blip r:embed="rId2"/>
          <a:stretch>
            <a:fillRect/>
          </a:stretch>
        </p:blipFill>
        <p:spPr>
          <a:xfrm>
            <a:off x="2821695" y="754063"/>
            <a:ext cx="6545435" cy="4203700"/>
          </a:xfrm>
        </p:spPr>
      </p:pic>
      <p:grpSp>
        <p:nvGrpSpPr>
          <p:cNvPr id="11" name="Grupo 10">
            <a:extLst>
              <a:ext uri="{FF2B5EF4-FFF2-40B4-BE49-F238E27FC236}">
                <a16:creationId xmlns:a16="http://schemas.microsoft.com/office/drawing/2014/main" id="{C7C254D9-562D-F9E0-0269-F74E9033F03E}"/>
              </a:ext>
            </a:extLst>
          </p:cNvPr>
          <p:cNvGrpSpPr/>
          <p:nvPr/>
        </p:nvGrpSpPr>
        <p:grpSpPr>
          <a:xfrm>
            <a:off x="2821695" y="1189810"/>
            <a:ext cx="6184960" cy="3442011"/>
            <a:chOff x="2821695" y="1189810"/>
            <a:chExt cx="6184960" cy="3442011"/>
          </a:xfrm>
        </p:grpSpPr>
        <p:sp>
          <p:nvSpPr>
            <p:cNvPr id="9" name="CuadroTexto 8">
              <a:extLst>
                <a:ext uri="{FF2B5EF4-FFF2-40B4-BE49-F238E27FC236}">
                  <a16:creationId xmlns:a16="http://schemas.microsoft.com/office/drawing/2014/main" id="{CDF22E06-05CA-AEAA-782B-7D51B15F9411}"/>
                </a:ext>
              </a:extLst>
            </p:cNvPr>
            <p:cNvSpPr txBox="1"/>
            <p:nvPr/>
          </p:nvSpPr>
          <p:spPr>
            <a:xfrm>
              <a:off x="6442359" y="1189810"/>
              <a:ext cx="2564296" cy="400110"/>
            </a:xfrm>
            <a:prstGeom prst="rect">
              <a:avLst/>
            </a:prstGeom>
            <a:solidFill>
              <a:schemeClr val="bg1"/>
            </a:solidFill>
          </p:spPr>
          <p:txBody>
            <a:bodyPr wrap="square" rtlCol="0">
              <a:spAutoFit/>
            </a:bodyPr>
            <a:lstStyle/>
            <a:p>
              <a:r>
                <a:rPr lang="es-ES" sz="2000" dirty="0"/>
                <a:t>Modelo Aditivo</a:t>
              </a:r>
            </a:p>
          </p:txBody>
        </p:sp>
        <p:sp>
          <p:nvSpPr>
            <p:cNvPr id="10" name="CuadroTexto 9">
              <a:extLst>
                <a:ext uri="{FF2B5EF4-FFF2-40B4-BE49-F238E27FC236}">
                  <a16:creationId xmlns:a16="http://schemas.microsoft.com/office/drawing/2014/main" id="{452224D2-F175-974C-CC59-1002B11E4BE0}"/>
                </a:ext>
              </a:extLst>
            </p:cNvPr>
            <p:cNvSpPr txBox="1"/>
            <p:nvPr/>
          </p:nvSpPr>
          <p:spPr>
            <a:xfrm>
              <a:off x="2821695" y="4231711"/>
              <a:ext cx="3070659" cy="400110"/>
            </a:xfrm>
            <a:prstGeom prst="rect">
              <a:avLst/>
            </a:prstGeom>
            <a:solidFill>
              <a:schemeClr val="bg1"/>
            </a:solidFill>
          </p:spPr>
          <p:txBody>
            <a:bodyPr wrap="square" rtlCol="0">
              <a:spAutoFit/>
            </a:bodyPr>
            <a:lstStyle/>
            <a:p>
              <a:pPr algn="r"/>
              <a:r>
                <a:rPr lang="es-ES" sz="2000" dirty="0"/>
                <a:t>Modelo Multiplicativo</a:t>
              </a:r>
            </a:p>
          </p:txBody>
        </p:sp>
      </p:grpSp>
      <p:grpSp>
        <p:nvGrpSpPr>
          <p:cNvPr id="6" name="Grupo 5">
            <a:extLst>
              <a:ext uri="{FF2B5EF4-FFF2-40B4-BE49-F238E27FC236}">
                <a16:creationId xmlns:a16="http://schemas.microsoft.com/office/drawing/2014/main" id="{54DEE8E4-19E5-069C-90C8-4865D2FD11E7}"/>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D853701-0278-1578-E42C-8D2744E3C1E0}"/>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2" name="Rectángulo 11" descr="Lupa con relleno sólido">
              <a:extLst>
                <a:ext uri="{FF2B5EF4-FFF2-40B4-BE49-F238E27FC236}">
                  <a16:creationId xmlns:a16="http://schemas.microsoft.com/office/drawing/2014/main" id="{823D8227-631D-AF80-0BC8-F21FC159A1F9}"/>
                </a:ext>
              </a:extLst>
            </p:cNvPr>
            <p:cNvSpPr/>
            <p:nvPr/>
          </p:nvSpPr>
          <p:spPr>
            <a:xfrm>
              <a:off x="10893312" y="933450"/>
              <a:ext cx="581025" cy="581025"/>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5" name="Título 1">
            <a:extLst>
              <a:ext uri="{FF2B5EF4-FFF2-40B4-BE49-F238E27FC236}">
                <a16:creationId xmlns:a16="http://schemas.microsoft.com/office/drawing/2014/main" id="{CC9F16D2-8FC8-78A8-9F64-B406D9C8FC15}"/>
              </a:ext>
            </a:extLst>
          </p:cNvPr>
          <p:cNvSpPr>
            <a:spLocks noGrp="1"/>
          </p:cNvSpPr>
          <p:nvPr>
            <p:ph type="title"/>
          </p:nvPr>
        </p:nvSpPr>
        <p:spPr>
          <a:xfrm>
            <a:off x="579604" y="5293206"/>
            <a:ext cx="11029616" cy="1013800"/>
          </a:xfrm>
        </p:spPr>
        <p:txBody>
          <a:bodyPr>
            <a:normAutofit/>
          </a:bodyPr>
          <a:lstStyle/>
          <a:p>
            <a:r>
              <a:rPr lang="es-ES" sz="3200" dirty="0">
                <a:solidFill>
                  <a:schemeClr val="bg1"/>
                </a:solidFill>
                <a:latin typeface="Calibri" panose="020F0502020204030204" pitchFamily="34" charset="0"/>
                <a:cs typeface="Calibri" panose="020F0502020204030204" pitchFamily="34" charset="0"/>
              </a:rPr>
              <a:t>2</a:t>
            </a:r>
            <a:r>
              <a:rPr lang="es-ES" sz="3600" dirty="0">
                <a:solidFill>
                  <a:schemeClr val="bg1"/>
                </a:solidFill>
                <a:latin typeface="Calibri" panose="020F0502020204030204" pitchFamily="34" charset="0"/>
                <a:cs typeface="Calibri" panose="020F0502020204030204" pitchFamily="34" charset="0"/>
              </a:rPr>
              <a:t>. </a:t>
            </a:r>
            <a:r>
              <a:rPr lang="es-ES" sz="2800" dirty="0">
                <a:solidFill>
                  <a:schemeClr val="bg1"/>
                </a:solidFill>
              </a:rPr>
              <a:t>DESCOMPOSICIÓN</a:t>
            </a:r>
          </a:p>
        </p:txBody>
      </p:sp>
    </p:spTree>
    <p:extLst>
      <p:ext uri="{BB962C8B-B14F-4D97-AF65-F5344CB8AC3E}">
        <p14:creationId xmlns:p14="http://schemas.microsoft.com/office/powerpoint/2010/main" val="159988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INTRODUCCIÓN A LAS SERIES DE TIEMPO</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rcRect/>
          <a:stretch/>
        </p:blipFill>
        <p:spPr>
          <a:xfrm>
            <a:off x="581025" y="2231480"/>
            <a:ext cx="5422900" cy="3625353"/>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2"/>
          </p:nvPr>
        </p:nvSpPr>
        <p:spPr>
          <a:xfrm>
            <a:off x="6576290" y="2471128"/>
            <a:ext cx="4868264" cy="3385705"/>
          </a:xfrm>
        </p:spPr>
        <p:txBody>
          <a:bodyPr/>
          <a:lstStyle/>
          <a:p>
            <a:pPr marL="0" indent="0" algn="ctr">
              <a:buNone/>
            </a:pPr>
            <a:r>
              <a:rPr lang="es-ES" sz="2400" i="1" dirty="0"/>
              <a:t>“Una serie de tiempo es una colección de observaciones de una característica particular, efectuadas en sucesivos momentos del tiempo, ordenadas y equidistantes cronológicamente”</a:t>
            </a:r>
          </a:p>
          <a:p>
            <a:pPr marL="0" indent="0" algn="ctr">
              <a:buNone/>
            </a:pPr>
            <a:endParaRPr lang="es-ES" sz="2000" dirty="0"/>
          </a:p>
          <a:p>
            <a:pPr marL="0" indent="0" algn="r">
              <a:buNone/>
            </a:pPr>
            <a:r>
              <a:rPr lang="es-ES" dirty="0"/>
              <a:t>(</a:t>
            </a:r>
            <a:r>
              <a:rPr lang="es-ES" dirty="0" err="1"/>
              <a:t>Brockwell</a:t>
            </a:r>
            <a:r>
              <a:rPr lang="es-ES" dirty="0"/>
              <a:t> y Davis, 2016)</a:t>
            </a:r>
          </a:p>
        </p:txBody>
      </p:sp>
      <p:grpSp>
        <p:nvGrpSpPr>
          <p:cNvPr id="9" name="Grupo 8">
            <a:extLst>
              <a:ext uri="{FF2B5EF4-FFF2-40B4-BE49-F238E27FC236}">
                <a16:creationId xmlns:a16="http://schemas.microsoft.com/office/drawing/2014/main" id="{00CB0971-B0E3-E4CE-17A4-A024F4A485DE}"/>
              </a:ext>
            </a:extLst>
          </p:cNvPr>
          <p:cNvGrpSpPr/>
          <p:nvPr/>
        </p:nvGrpSpPr>
        <p:grpSpPr>
          <a:xfrm>
            <a:off x="10723419" y="775838"/>
            <a:ext cx="868916" cy="868916"/>
            <a:chOff x="10573615" y="729658"/>
            <a:chExt cx="1037192" cy="1037192"/>
          </a:xfrm>
        </p:grpSpPr>
        <p:sp>
          <p:nvSpPr>
            <p:cNvPr id="10" name="Elipse 9">
              <a:extLst>
                <a:ext uri="{FF2B5EF4-FFF2-40B4-BE49-F238E27FC236}">
                  <a16:creationId xmlns:a16="http://schemas.microsoft.com/office/drawing/2014/main" id="{20FD65BA-1C5A-DDC3-6937-DE66A0CE8032}"/>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2" name="Rectángulo 11" descr="Cronómetro con relleno sólido">
              <a:extLst>
                <a:ext uri="{FF2B5EF4-FFF2-40B4-BE49-F238E27FC236}">
                  <a16:creationId xmlns:a16="http://schemas.microsoft.com/office/drawing/2014/main" id="{B0ACF877-26F1-2DEB-51CE-114D9F713823}"/>
                </a:ext>
              </a:extLst>
            </p:cNvPr>
            <p:cNvSpPr/>
            <p:nvPr/>
          </p:nvSpPr>
          <p:spPr>
            <a:xfrm>
              <a:off x="10694932" y="835781"/>
              <a:ext cx="794558" cy="79455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97607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54DEE8E4-19E5-069C-90C8-4865D2FD11E7}"/>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D853701-0278-1578-E42C-8D2744E3C1E0}"/>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2" name="Rectángulo 11" descr="Lupa con relleno sólido">
              <a:extLst>
                <a:ext uri="{FF2B5EF4-FFF2-40B4-BE49-F238E27FC236}">
                  <a16:creationId xmlns:a16="http://schemas.microsoft.com/office/drawing/2014/main" id="{823D8227-631D-AF80-0BC8-F21FC159A1F9}"/>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5" name="Título 1">
            <a:extLst>
              <a:ext uri="{FF2B5EF4-FFF2-40B4-BE49-F238E27FC236}">
                <a16:creationId xmlns:a16="http://schemas.microsoft.com/office/drawing/2014/main" id="{CC9F16D2-8FC8-78A8-9F64-B406D9C8FC15}"/>
              </a:ext>
            </a:extLst>
          </p:cNvPr>
          <p:cNvSpPr>
            <a:spLocks noGrp="1"/>
          </p:cNvSpPr>
          <p:nvPr>
            <p:ph type="title"/>
          </p:nvPr>
        </p:nvSpPr>
        <p:spPr>
          <a:xfrm>
            <a:off x="579604" y="5293206"/>
            <a:ext cx="11029616" cy="1013800"/>
          </a:xfrm>
        </p:spPr>
        <p:txBody>
          <a:bodyPr>
            <a:normAutofit/>
          </a:bodyPr>
          <a:lstStyle/>
          <a:p>
            <a:r>
              <a:rPr lang="es-ES" sz="3200" dirty="0">
                <a:solidFill>
                  <a:schemeClr val="bg1"/>
                </a:solidFill>
                <a:latin typeface="Calibri" panose="020F0502020204030204" pitchFamily="34" charset="0"/>
                <a:cs typeface="Calibri" panose="020F0502020204030204" pitchFamily="34" charset="0"/>
              </a:rPr>
              <a:t>2</a:t>
            </a:r>
            <a:r>
              <a:rPr lang="es-ES" sz="3600" dirty="0">
                <a:solidFill>
                  <a:schemeClr val="bg1"/>
                </a:solidFill>
                <a:latin typeface="Calibri" panose="020F0502020204030204" pitchFamily="34" charset="0"/>
                <a:cs typeface="Calibri" panose="020F0502020204030204" pitchFamily="34" charset="0"/>
              </a:rPr>
              <a:t>. </a:t>
            </a:r>
            <a:r>
              <a:rPr lang="es-ES" sz="2800" dirty="0">
                <a:solidFill>
                  <a:schemeClr val="bg1"/>
                </a:solidFill>
              </a:rPr>
              <a:t>DESCOMPOSICIÓN</a:t>
            </a:r>
          </a:p>
        </p:txBody>
      </p:sp>
      <p:graphicFrame>
        <p:nvGraphicFramePr>
          <p:cNvPr id="4" name="Marcador de contenido 3">
            <a:extLst>
              <a:ext uri="{FF2B5EF4-FFF2-40B4-BE49-F238E27FC236}">
                <a16:creationId xmlns:a16="http://schemas.microsoft.com/office/drawing/2014/main" id="{9078363D-B3DB-529C-2320-2A827C3225AD}"/>
              </a:ext>
            </a:extLst>
          </p:cNvPr>
          <p:cNvGraphicFramePr>
            <a:graphicFrameLocks noGrp="1"/>
          </p:cNvGraphicFramePr>
          <p:nvPr>
            <p:ph idx="1"/>
          </p:nvPr>
        </p:nvGraphicFramePr>
        <p:xfrm>
          <a:off x="962025" y="933450"/>
          <a:ext cx="8048625" cy="3957398"/>
        </p:xfrm>
        <a:graphic>
          <a:graphicData uri="http://schemas.openxmlformats.org/drawingml/2006/table">
            <a:tbl>
              <a:tblPr firstRow="1" bandRow="1">
                <a:tableStyleId>{85BE263C-DBD7-4A20-BB59-AAB30ACAA65A}</a:tableStyleId>
              </a:tblPr>
              <a:tblGrid>
                <a:gridCol w="2219204">
                  <a:extLst>
                    <a:ext uri="{9D8B030D-6E8A-4147-A177-3AD203B41FA5}">
                      <a16:colId xmlns:a16="http://schemas.microsoft.com/office/drawing/2014/main" val="2669664315"/>
                    </a:ext>
                  </a:extLst>
                </a:gridCol>
                <a:gridCol w="2914001">
                  <a:extLst>
                    <a:ext uri="{9D8B030D-6E8A-4147-A177-3AD203B41FA5}">
                      <a16:colId xmlns:a16="http://schemas.microsoft.com/office/drawing/2014/main" val="1102802738"/>
                    </a:ext>
                  </a:extLst>
                </a:gridCol>
                <a:gridCol w="2915420">
                  <a:extLst>
                    <a:ext uri="{9D8B030D-6E8A-4147-A177-3AD203B41FA5}">
                      <a16:colId xmlns:a16="http://schemas.microsoft.com/office/drawing/2014/main" val="918070430"/>
                    </a:ext>
                  </a:extLst>
                </a:gridCol>
              </a:tblGrid>
              <a:tr h="310777">
                <a:tc>
                  <a:txBody>
                    <a:bodyPr/>
                    <a:lstStyle/>
                    <a:p>
                      <a:pPr fontAlgn="b"/>
                      <a:r>
                        <a:rPr lang="es-ES" sz="1300" b="1">
                          <a:effectLst/>
                        </a:rPr>
                        <a:t>Característica</a:t>
                      </a:r>
                    </a:p>
                  </a:txBody>
                  <a:tcPr marL="67418" marR="67418" marT="33709" marB="33709" anchor="b"/>
                </a:tc>
                <a:tc>
                  <a:txBody>
                    <a:bodyPr/>
                    <a:lstStyle/>
                    <a:p>
                      <a:pPr fontAlgn="b"/>
                      <a:r>
                        <a:rPr lang="es-ES" sz="1300" b="1">
                          <a:effectLst/>
                        </a:rPr>
                        <a:t>Descomposición Aditiva</a:t>
                      </a:r>
                    </a:p>
                  </a:txBody>
                  <a:tcPr marL="67418" marR="67418" marT="33709" marB="33709" anchor="b"/>
                </a:tc>
                <a:tc>
                  <a:txBody>
                    <a:bodyPr/>
                    <a:lstStyle/>
                    <a:p>
                      <a:pPr fontAlgn="b"/>
                      <a:r>
                        <a:rPr lang="es-ES" sz="1300" b="1">
                          <a:effectLst/>
                        </a:rPr>
                        <a:t>Descomposición Multiplicativa</a:t>
                      </a:r>
                    </a:p>
                  </a:txBody>
                  <a:tcPr marL="67418" marR="67418" marT="33709" marB="33709" anchor="b"/>
                </a:tc>
                <a:extLst>
                  <a:ext uri="{0D108BD9-81ED-4DB2-BD59-A6C34878D82A}">
                    <a16:rowId xmlns:a16="http://schemas.microsoft.com/office/drawing/2014/main" val="1515852667"/>
                  </a:ext>
                </a:extLst>
              </a:tr>
              <a:tr h="516210">
                <a:tc rowSpan="3">
                  <a:txBody>
                    <a:bodyPr/>
                    <a:lstStyle/>
                    <a:p>
                      <a:pPr algn="ctr" fontAlgn="base"/>
                      <a:r>
                        <a:rPr lang="es-ES" sz="1300" b="1" dirty="0">
                          <a:effectLst/>
                        </a:rPr>
                        <a:t>Ventajas</a:t>
                      </a:r>
                      <a:endParaRPr lang="es-ES" sz="1300" dirty="0">
                        <a:effectLst/>
                      </a:endParaRP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Fácil interpretación de los componentes individuales.</a:t>
                      </a: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Adecuado para series con variaciones porcentuales.</a:t>
                      </a:r>
                    </a:p>
                  </a:txBody>
                  <a:tcPr marL="67418" marR="67418" marT="33709" marB="33709" anchor="ctr"/>
                </a:tc>
                <a:extLst>
                  <a:ext uri="{0D108BD9-81ED-4DB2-BD59-A6C34878D82A}">
                    <a16:rowId xmlns:a16="http://schemas.microsoft.com/office/drawing/2014/main" val="2293643756"/>
                  </a:ext>
                </a:extLst>
              </a:tr>
              <a:tr h="310777">
                <a:tc vMerge="1">
                  <a:txBody>
                    <a:bodyPr/>
                    <a:lstStyle/>
                    <a:p>
                      <a:pPr fontAlgn="base"/>
                      <a:endParaRPr lang="es-ES" sz="1300">
                        <a:effectLst/>
                      </a:endParaRP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Estabilidad en la amplitud de la estacionalidad.</a:t>
                      </a: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Mejor captura de la variación relativa.</a:t>
                      </a:r>
                    </a:p>
                  </a:txBody>
                  <a:tcPr marL="67418" marR="67418" marT="33709" marB="33709" anchor="ctr"/>
                </a:tc>
                <a:extLst>
                  <a:ext uri="{0D108BD9-81ED-4DB2-BD59-A6C34878D82A}">
                    <a16:rowId xmlns:a16="http://schemas.microsoft.com/office/drawing/2014/main" val="2752826120"/>
                  </a:ext>
                </a:extLst>
              </a:tr>
              <a:tr h="516210">
                <a:tc vMerge="1">
                  <a:txBody>
                    <a:bodyPr/>
                    <a:lstStyle/>
                    <a:p>
                      <a:pPr fontAlgn="base"/>
                      <a:endParaRPr lang="es-ES" sz="1300" dirty="0">
                        <a:effectLst/>
                      </a:endParaRP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Adecuado cuando los componentes interactúan de manera aditiva</a:t>
                      </a: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Ajuste natural para series con tendencias exponenciales o crecimiento acelerado.</a:t>
                      </a:r>
                    </a:p>
                  </a:txBody>
                  <a:tcPr marL="67418" marR="67418" marT="33709" marB="33709" anchor="ctr"/>
                </a:tc>
                <a:extLst>
                  <a:ext uri="{0D108BD9-81ED-4DB2-BD59-A6C34878D82A}">
                    <a16:rowId xmlns:a16="http://schemas.microsoft.com/office/drawing/2014/main" val="517421326"/>
                  </a:ext>
                </a:extLst>
              </a:tr>
              <a:tr h="516210">
                <a:tc rowSpan="4">
                  <a:txBody>
                    <a:bodyPr/>
                    <a:lstStyle/>
                    <a:p>
                      <a:pPr algn="ctr" fontAlgn="base"/>
                      <a:r>
                        <a:rPr lang="es-ES" sz="1300" b="1" dirty="0">
                          <a:effectLst/>
                        </a:rPr>
                        <a:t>Desventajas</a:t>
                      </a:r>
                      <a:endParaRPr lang="es-ES" sz="1300" dirty="0">
                        <a:effectLst/>
                      </a:endParaRP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No adecuado para series con variaciones porcentuales.</a:t>
                      </a: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Menos intuitivo para interpretar los componentes individuales.</a:t>
                      </a:r>
                    </a:p>
                  </a:txBody>
                  <a:tcPr marL="67418" marR="67418" marT="33709" marB="33709" anchor="ctr"/>
                </a:tc>
                <a:extLst>
                  <a:ext uri="{0D108BD9-81ED-4DB2-BD59-A6C34878D82A}">
                    <a16:rowId xmlns:a16="http://schemas.microsoft.com/office/drawing/2014/main" val="1004069199"/>
                  </a:ext>
                </a:extLst>
              </a:tr>
              <a:tr h="516210">
                <a:tc vMerge="1">
                  <a:txBody>
                    <a:bodyPr/>
                    <a:lstStyle/>
                    <a:p>
                      <a:pPr fontAlgn="base"/>
                      <a:endParaRPr lang="es-ES" sz="1300" dirty="0">
                        <a:effectLst/>
                      </a:endParaRP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Puede ser menos flexible para ajustar a patrones no lineales.</a:t>
                      </a: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Estacionalidad puede parecer menos estable en series con variaciones absolutas.</a:t>
                      </a:r>
                    </a:p>
                  </a:txBody>
                  <a:tcPr marL="67418" marR="67418" marT="33709" marB="33709" anchor="ctr"/>
                </a:tc>
                <a:extLst>
                  <a:ext uri="{0D108BD9-81ED-4DB2-BD59-A6C34878D82A}">
                    <a16:rowId xmlns:a16="http://schemas.microsoft.com/office/drawing/2014/main" val="391751670"/>
                  </a:ext>
                </a:extLst>
              </a:tr>
              <a:tr h="516210">
                <a:tc vMerge="1">
                  <a:txBody>
                    <a:bodyPr/>
                    <a:lstStyle/>
                    <a:p>
                      <a:pPr fontAlgn="base"/>
                      <a:endParaRPr lang="es-ES" sz="1300" dirty="0">
                        <a:effectLst/>
                      </a:endParaRP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Suposición de que los componentes interactúan de manera aditiva, lo cual puede no ser cierto.</a:t>
                      </a: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Requiere datos libres de ceros y valores negativos.</a:t>
                      </a:r>
                    </a:p>
                  </a:txBody>
                  <a:tcPr marL="67418" marR="67418" marT="33709" marB="33709" anchor="ctr"/>
                </a:tc>
                <a:extLst>
                  <a:ext uri="{0D108BD9-81ED-4DB2-BD59-A6C34878D82A}">
                    <a16:rowId xmlns:a16="http://schemas.microsoft.com/office/drawing/2014/main" val="2576758985"/>
                  </a:ext>
                </a:extLst>
              </a:tr>
              <a:tr h="310777">
                <a:tc vMerge="1">
                  <a:txBody>
                    <a:bodyPr/>
                    <a:lstStyle/>
                    <a:p>
                      <a:pPr fontAlgn="base"/>
                      <a:endParaRPr lang="es-ES" sz="1300" dirty="0">
                        <a:effectLst/>
                      </a:endParaRPr>
                    </a:p>
                  </a:txBody>
                  <a:tcPr marL="67418" marR="67418" marT="33709" marB="33709" anchor="ctr"/>
                </a:tc>
                <a:tc>
                  <a:txBody>
                    <a:bodyPr/>
                    <a:lstStyle/>
                    <a:p>
                      <a:pPr fontAlgn="base"/>
                      <a:endParaRPr lang="es-ES" sz="1300">
                        <a:effectLst/>
                        <a:latin typeface="Calibri" panose="020F0502020204030204" pitchFamily="34" charset="0"/>
                        <a:cs typeface="Calibri" panose="020F0502020204030204" pitchFamily="34" charset="0"/>
                      </a:endParaRPr>
                    </a:p>
                  </a:txBody>
                  <a:tcPr marL="67418" marR="67418" marT="33709" marB="33709" anchor="ctr"/>
                </a:tc>
                <a:tc>
                  <a:txBody>
                    <a:bodyPr/>
                    <a:lstStyle/>
                    <a:p>
                      <a:pPr fontAlgn="base"/>
                      <a:r>
                        <a:rPr lang="es-ES" sz="1300" dirty="0">
                          <a:effectLst/>
                          <a:latin typeface="Calibri" panose="020F0502020204030204" pitchFamily="34" charset="0"/>
                          <a:cs typeface="Calibri" panose="020F0502020204030204" pitchFamily="34" charset="0"/>
                        </a:rPr>
                        <a:t>Sensible a valores extremos o atípicos.</a:t>
                      </a:r>
                    </a:p>
                  </a:txBody>
                  <a:tcPr marL="67418" marR="67418" marT="33709" marB="33709" anchor="ctr"/>
                </a:tc>
                <a:extLst>
                  <a:ext uri="{0D108BD9-81ED-4DB2-BD59-A6C34878D82A}">
                    <a16:rowId xmlns:a16="http://schemas.microsoft.com/office/drawing/2014/main" val="1376694489"/>
                  </a:ext>
                </a:extLst>
              </a:tr>
            </a:tbl>
          </a:graphicData>
        </a:graphic>
      </p:graphicFrame>
    </p:spTree>
    <p:extLst>
      <p:ext uri="{BB962C8B-B14F-4D97-AF65-F5344CB8AC3E}">
        <p14:creationId xmlns:p14="http://schemas.microsoft.com/office/powerpoint/2010/main" val="420651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7D18C-596F-4CBF-6C42-23E960BE7140}"/>
              </a:ext>
            </a:extLst>
          </p:cNvPr>
          <p:cNvSpPr>
            <a:spLocks noGrp="1"/>
          </p:cNvSpPr>
          <p:nvPr>
            <p:ph type="title"/>
          </p:nvPr>
        </p:nvSpPr>
        <p:spPr/>
        <p:txBody>
          <a:bodyPr/>
          <a:lstStyle/>
          <a:p>
            <a:r>
              <a:rPr lang="es-ES" dirty="0"/>
              <a:t>3. ESTACIONARIEDAD (STATIONARITY)</a:t>
            </a:r>
          </a:p>
        </p:txBody>
      </p:sp>
      <p:grpSp>
        <p:nvGrpSpPr>
          <p:cNvPr id="4" name="Grupo 3">
            <a:extLst>
              <a:ext uri="{FF2B5EF4-FFF2-40B4-BE49-F238E27FC236}">
                <a16:creationId xmlns:a16="http://schemas.microsoft.com/office/drawing/2014/main" id="{9CBA74C8-8DB3-40F3-355D-7084E7D785D6}"/>
              </a:ext>
            </a:extLst>
          </p:cNvPr>
          <p:cNvGrpSpPr/>
          <p:nvPr/>
        </p:nvGrpSpPr>
        <p:grpSpPr>
          <a:xfrm>
            <a:off x="10757121" y="808923"/>
            <a:ext cx="853686" cy="853686"/>
            <a:chOff x="10757121" y="808923"/>
            <a:chExt cx="853686" cy="853686"/>
          </a:xfrm>
        </p:grpSpPr>
        <p:sp>
          <p:nvSpPr>
            <p:cNvPr id="5" name="Elipse 4">
              <a:extLst>
                <a:ext uri="{FF2B5EF4-FFF2-40B4-BE49-F238E27FC236}">
                  <a16:creationId xmlns:a16="http://schemas.microsoft.com/office/drawing/2014/main" id="{A5086750-353A-39AE-E232-81BD52EF0C6D}"/>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Lupa con relleno sólido">
              <a:extLst>
                <a:ext uri="{FF2B5EF4-FFF2-40B4-BE49-F238E27FC236}">
                  <a16:creationId xmlns:a16="http://schemas.microsoft.com/office/drawing/2014/main" id="{99B0CD15-078E-F926-39B6-11996DB5DD3E}"/>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9" name="Marcador de contenido 2">
            <a:extLst>
              <a:ext uri="{FF2B5EF4-FFF2-40B4-BE49-F238E27FC236}">
                <a16:creationId xmlns:a16="http://schemas.microsoft.com/office/drawing/2014/main" id="{0BB1473C-57C4-9E7C-8C8D-52FC983B2115}"/>
              </a:ext>
            </a:extLst>
          </p:cNvPr>
          <p:cNvGraphicFramePr>
            <a:graphicFrameLocks noGrp="1"/>
          </p:cNvGraphicFramePr>
          <p:nvPr>
            <p:ph idx="1"/>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0292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54DEE8E4-19E5-069C-90C8-4865D2FD11E7}"/>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D853701-0278-1578-E42C-8D2744E3C1E0}"/>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2" name="Rectángulo 11" descr="Lupa con relleno sólido">
              <a:extLst>
                <a:ext uri="{FF2B5EF4-FFF2-40B4-BE49-F238E27FC236}">
                  <a16:creationId xmlns:a16="http://schemas.microsoft.com/office/drawing/2014/main" id="{823D8227-631D-AF80-0BC8-F21FC159A1F9}"/>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5" name="Título 1">
            <a:extLst>
              <a:ext uri="{FF2B5EF4-FFF2-40B4-BE49-F238E27FC236}">
                <a16:creationId xmlns:a16="http://schemas.microsoft.com/office/drawing/2014/main" id="{CC9F16D2-8FC8-78A8-9F64-B406D9C8FC15}"/>
              </a:ext>
            </a:extLst>
          </p:cNvPr>
          <p:cNvSpPr>
            <a:spLocks noGrp="1"/>
          </p:cNvSpPr>
          <p:nvPr>
            <p:ph type="title"/>
          </p:nvPr>
        </p:nvSpPr>
        <p:spPr>
          <a:xfrm>
            <a:off x="579604" y="5293206"/>
            <a:ext cx="11029616" cy="1013800"/>
          </a:xfrm>
        </p:spPr>
        <p:txBody>
          <a:bodyPr>
            <a:normAutofit/>
          </a:bodyPr>
          <a:lstStyle/>
          <a:p>
            <a:r>
              <a:rPr lang="es-ES" sz="3200" dirty="0">
                <a:solidFill>
                  <a:schemeClr val="bg1"/>
                </a:solidFill>
              </a:rPr>
              <a:t>3. ESTACIONARIEDAD (STATIONARITY)</a:t>
            </a:r>
            <a:endParaRPr lang="es-ES" dirty="0">
              <a:solidFill>
                <a:schemeClr val="bg1"/>
              </a:solidFill>
            </a:endParaRPr>
          </a:p>
        </p:txBody>
      </p:sp>
      <p:pic>
        <p:nvPicPr>
          <p:cNvPr id="5" name="Imagen 4">
            <a:extLst>
              <a:ext uri="{FF2B5EF4-FFF2-40B4-BE49-F238E27FC236}">
                <a16:creationId xmlns:a16="http://schemas.microsoft.com/office/drawing/2014/main" id="{53B37E67-D15E-1A73-0FB6-12596613007C}"/>
              </a:ext>
            </a:extLst>
          </p:cNvPr>
          <p:cNvPicPr>
            <a:picLocks noChangeAspect="1"/>
          </p:cNvPicPr>
          <p:nvPr/>
        </p:nvPicPr>
        <p:blipFill>
          <a:blip r:embed="rId4"/>
          <a:stretch>
            <a:fillRect/>
          </a:stretch>
        </p:blipFill>
        <p:spPr>
          <a:xfrm>
            <a:off x="3038474" y="1457878"/>
            <a:ext cx="5481637" cy="3609105"/>
          </a:xfrm>
          <a:prstGeom prst="rect">
            <a:avLst/>
          </a:prstGeom>
        </p:spPr>
      </p:pic>
      <p:sp>
        <p:nvSpPr>
          <p:cNvPr id="13" name="Marcador de contenido 6">
            <a:extLst>
              <a:ext uri="{FF2B5EF4-FFF2-40B4-BE49-F238E27FC236}">
                <a16:creationId xmlns:a16="http://schemas.microsoft.com/office/drawing/2014/main" id="{F7850E4D-BF82-044B-16ED-EA97003C92EE}"/>
              </a:ext>
            </a:extLst>
          </p:cNvPr>
          <p:cNvSpPr txBox="1">
            <a:spLocks/>
          </p:cNvSpPr>
          <p:nvPr/>
        </p:nvSpPr>
        <p:spPr>
          <a:xfrm>
            <a:off x="515938" y="545276"/>
            <a:ext cx="9837738" cy="85368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dirty="0"/>
              <a:t>Ejemplo: La serie de Taxis, como vemos, tiene una tendencia creciente, por lo que la media no puede ser representativa. </a:t>
            </a:r>
          </a:p>
        </p:txBody>
      </p:sp>
    </p:spTree>
    <p:extLst>
      <p:ext uri="{BB962C8B-B14F-4D97-AF65-F5344CB8AC3E}">
        <p14:creationId xmlns:p14="http://schemas.microsoft.com/office/powerpoint/2010/main" val="40478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7D18C-596F-4CBF-6C42-23E960BE7140}"/>
              </a:ext>
            </a:extLst>
          </p:cNvPr>
          <p:cNvSpPr>
            <a:spLocks noGrp="1"/>
          </p:cNvSpPr>
          <p:nvPr>
            <p:ph type="title"/>
          </p:nvPr>
        </p:nvSpPr>
        <p:spPr/>
        <p:txBody>
          <a:bodyPr/>
          <a:lstStyle/>
          <a:p>
            <a:r>
              <a:rPr lang="es-ES" dirty="0"/>
              <a:t>3. ESTACIONARIEDAD (STATIONARITY)</a:t>
            </a:r>
          </a:p>
        </p:txBody>
      </p:sp>
      <p:grpSp>
        <p:nvGrpSpPr>
          <p:cNvPr id="4" name="Grupo 3">
            <a:extLst>
              <a:ext uri="{FF2B5EF4-FFF2-40B4-BE49-F238E27FC236}">
                <a16:creationId xmlns:a16="http://schemas.microsoft.com/office/drawing/2014/main" id="{9CBA74C8-8DB3-40F3-355D-7084E7D785D6}"/>
              </a:ext>
            </a:extLst>
          </p:cNvPr>
          <p:cNvGrpSpPr/>
          <p:nvPr/>
        </p:nvGrpSpPr>
        <p:grpSpPr>
          <a:xfrm>
            <a:off x="10757121" y="808923"/>
            <a:ext cx="853686" cy="853686"/>
            <a:chOff x="10757121" y="808923"/>
            <a:chExt cx="853686" cy="853686"/>
          </a:xfrm>
        </p:grpSpPr>
        <p:sp>
          <p:nvSpPr>
            <p:cNvPr id="5" name="Elipse 4">
              <a:extLst>
                <a:ext uri="{FF2B5EF4-FFF2-40B4-BE49-F238E27FC236}">
                  <a16:creationId xmlns:a16="http://schemas.microsoft.com/office/drawing/2014/main" id="{A5086750-353A-39AE-E232-81BD52EF0C6D}"/>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Lupa con relleno sólido">
              <a:extLst>
                <a:ext uri="{FF2B5EF4-FFF2-40B4-BE49-F238E27FC236}">
                  <a16:creationId xmlns:a16="http://schemas.microsoft.com/office/drawing/2014/main" id="{99B0CD15-078E-F926-39B6-11996DB5DD3E}"/>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1" name="Marcador de contenido 2">
            <a:extLst>
              <a:ext uri="{FF2B5EF4-FFF2-40B4-BE49-F238E27FC236}">
                <a16:creationId xmlns:a16="http://schemas.microsoft.com/office/drawing/2014/main" id="{4675C064-D255-7948-60A3-87F66ED7A4DB}"/>
              </a:ext>
            </a:extLst>
          </p:cNvPr>
          <p:cNvGraphicFramePr>
            <a:graphicFrameLocks noGrp="1"/>
          </p:cNvGraphicFramePr>
          <p:nvPr>
            <p:ph idx="1"/>
          </p:nvPr>
        </p:nvGraphicFramePr>
        <p:xfrm>
          <a:off x="1514475" y="2486025"/>
          <a:ext cx="9242646" cy="3238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0625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48312B-4A4D-5AD4-F34E-35A54F441C99}"/>
              </a:ext>
            </a:extLst>
          </p:cNvPr>
          <p:cNvSpPr>
            <a:spLocks noGrp="1"/>
          </p:cNvSpPr>
          <p:nvPr>
            <p:ph idx="4294967295"/>
          </p:nvPr>
        </p:nvSpPr>
        <p:spPr>
          <a:xfrm>
            <a:off x="407348" y="661988"/>
            <a:ext cx="2692400" cy="5364162"/>
          </a:xfrm>
        </p:spPr>
        <p:txBody>
          <a:bodyPr>
            <a:normAutofit fontScale="77500" lnSpcReduction="20000"/>
          </a:bodyPr>
          <a:lstStyle/>
          <a:p>
            <a:pPr algn="just">
              <a:buFont typeface="Wingdings" panose="05000000000000000000" pitchFamily="2" charset="2"/>
              <a:buChar char="Ø"/>
            </a:pPr>
            <a:r>
              <a:rPr lang="es-ES" dirty="0"/>
              <a:t>Ejemplo:</a:t>
            </a:r>
          </a:p>
          <a:p>
            <a:pPr marL="0" indent="0" algn="just">
              <a:buNone/>
            </a:pPr>
            <a:r>
              <a:rPr lang="es-ES" dirty="0"/>
              <a:t>La serie de variación de precios de apertura de una acción y de consumo eléctrico parecen tener una variabilidad constante, ya que se podría resumir con una sola “caja”. </a:t>
            </a:r>
          </a:p>
          <a:p>
            <a:pPr marL="0" indent="0" algn="just">
              <a:buNone/>
            </a:pPr>
            <a:r>
              <a:rPr lang="es-ES" dirty="0"/>
              <a:t>La tasa de desempleo va cambiando su fluctuación según aumentan los valores de la serie, por lo que ésta no parece estacionaria en varianza.</a:t>
            </a:r>
          </a:p>
          <a:p>
            <a:pPr algn="just">
              <a:buFont typeface="Wingdings" panose="05000000000000000000" pitchFamily="2" charset="2"/>
              <a:buChar char="Ø"/>
            </a:pPr>
            <a:endParaRPr lang="es-ES" dirty="0"/>
          </a:p>
        </p:txBody>
      </p:sp>
      <p:grpSp>
        <p:nvGrpSpPr>
          <p:cNvPr id="11" name="Grupo 10">
            <a:extLst>
              <a:ext uri="{FF2B5EF4-FFF2-40B4-BE49-F238E27FC236}">
                <a16:creationId xmlns:a16="http://schemas.microsoft.com/office/drawing/2014/main" id="{A94F5333-39F5-9670-69B0-D93476399C83}"/>
              </a:ext>
            </a:extLst>
          </p:cNvPr>
          <p:cNvGrpSpPr/>
          <p:nvPr/>
        </p:nvGrpSpPr>
        <p:grpSpPr>
          <a:xfrm>
            <a:off x="3419168" y="985223"/>
            <a:ext cx="8849032" cy="5596552"/>
            <a:chOff x="3342968" y="1261448"/>
            <a:chExt cx="8849032" cy="5596552"/>
          </a:xfrm>
        </p:grpSpPr>
        <p:pic>
          <p:nvPicPr>
            <p:cNvPr id="5" name="Imagen 4">
              <a:extLst>
                <a:ext uri="{FF2B5EF4-FFF2-40B4-BE49-F238E27FC236}">
                  <a16:creationId xmlns:a16="http://schemas.microsoft.com/office/drawing/2014/main" id="{B4AC5BC8-ECF7-E220-6746-EE8BA215F143}"/>
                </a:ext>
              </a:extLst>
            </p:cNvPr>
            <p:cNvPicPr>
              <a:picLocks noChangeAspect="1"/>
            </p:cNvPicPr>
            <p:nvPr/>
          </p:nvPicPr>
          <p:blipFill>
            <a:blip r:embed="rId2"/>
            <a:stretch>
              <a:fillRect/>
            </a:stretch>
          </p:blipFill>
          <p:spPr>
            <a:xfrm>
              <a:off x="3342968" y="1261448"/>
              <a:ext cx="8849032" cy="5596552"/>
            </a:xfrm>
            <a:prstGeom prst="rect">
              <a:avLst/>
            </a:prstGeom>
          </p:spPr>
        </p:pic>
        <p:sp>
          <p:nvSpPr>
            <p:cNvPr id="8" name="CuadroTexto 7">
              <a:extLst>
                <a:ext uri="{FF2B5EF4-FFF2-40B4-BE49-F238E27FC236}">
                  <a16:creationId xmlns:a16="http://schemas.microsoft.com/office/drawing/2014/main" id="{3ECCF6C9-1489-EC65-EF86-82C433E13246}"/>
                </a:ext>
              </a:extLst>
            </p:cNvPr>
            <p:cNvSpPr txBox="1"/>
            <p:nvPr/>
          </p:nvSpPr>
          <p:spPr>
            <a:xfrm>
              <a:off x="4992820" y="4059724"/>
              <a:ext cx="1103180" cy="307777"/>
            </a:xfrm>
            <a:prstGeom prst="rect">
              <a:avLst/>
            </a:prstGeom>
            <a:solidFill>
              <a:srgbClr val="FFFFFF"/>
            </a:solidFill>
          </p:spPr>
          <p:txBody>
            <a:bodyPr wrap="square" rtlCol="0">
              <a:spAutoFit/>
            </a:bodyPr>
            <a:lstStyle/>
            <a:p>
              <a:pPr algn="ctr"/>
              <a:r>
                <a:rPr lang="es-ES" sz="1400" dirty="0">
                  <a:solidFill>
                    <a:schemeClr val="tx1">
                      <a:lumMod val="65000"/>
                      <a:lumOff val="35000"/>
                    </a:schemeClr>
                  </a:solidFill>
                  <a:latin typeface="+mj-lt"/>
                </a:rPr>
                <a:t>Desempleo</a:t>
              </a:r>
            </a:p>
          </p:txBody>
        </p:sp>
        <p:sp>
          <p:nvSpPr>
            <p:cNvPr id="9" name="CuadroTexto 8">
              <a:extLst>
                <a:ext uri="{FF2B5EF4-FFF2-40B4-BE49-F238E27FC236}">
                  <a16:creationId xmlns:a16="http://schemas.microsoft.com/office/drawing/2014/main" id="{EDFA21A1-3728-26C2-184C-C86F8CD63B44}"/>
                </a:ext>
              </a:extLst>
            </p:cNvPr>
            <p:cNvSpPr txBox="1"/>
            <p:nvPr/>
          </p:nvSpPr>
          <p:spPr>
            <a:xfrm>
              <a:off x="6521809" y="1261448"/>
              <a:ext cx="2552384" cy="307777"/>
            </a:xfrm>
            <a:prstGeom prst="rect">
              <a:avLst/>
            </a:prstGeom>
            <a:solidFill>
              <a:srgbClr val="FFFFFF"/>
            </a:solidFill>
          </p:spPr>
          <p:txBody>
            <a:bodyPr wrap="square" rtlCol="0">
              <a:spAutoFit/>
            </a:bodyPr>
            <a:lstStyle/>
            <a:p>
              <a:pPr algn="ctr"/>
              <a:r>
                <a:rPr lang="es-ES" sz="1400" dirty="0">
                  <a:solidFill>
                    <a:schemeClr val="tx1">
                      <a:lumMod val="65000"/>
                      <a:lumOff val="35000"/>
                    </a:schemeClr>
                  </a:solidFill>
                  <a:latin typeface="+mj-lt"/>
                </a:rPr>
                <a:t>Precio apertura</a:t>
              </a:r>
            </a:p>
          </p:txBody>
        </p:sp>
        <p:sp>
          <p:nvSpPr>
            <p:cNvPr id="10" name="CuadroTexto 9">
              <a:extLst>
                <a:ext uri="{FF2B5EF4-FFF2-40B4-BE49-F238E27FC236}">
                  <a16:creationId xmlns:a16="http://schemas.microsoft.com/office/drawing/2014/main" id="{EC7626D6-F248-FD23-2F0B-6F1D0DFE6FE4}"/>
                </a:ext>
              </a:extLst>
            </p:cNvPr>
            <p:cNvSpPr txBox="1"/>
            <p:nvPr/>
          </p:nvSpPr>
          <p:spPr>
            <a:xfrm>
              <a:off x="8881476" y="4014479"/>
              <a:ext cx="1963503" cy="307777"/>
            </a:xfrm>
            <a:prstGeom prst="rect">
              <a:avLst/>
            </a:prstGeom>
            <a:solidFill>
              <a:srgbClr val="FFFFFF"/>
            </a:solidFill>
          </p:spPr>
          <p:txBody>
            <a:bodyPr wrap="square" rtlCol="0">
              <a:spAutoFit/>
            </a:bodyPr>
            <a:lstStyle/>
            <a:p>
              <a:pPr algn="ctr"/>
              <a:r>
                <a:rPr lang="es-ES" sz="1400" dirty="0">
                  <a:solidFill>
                    <a:schemeClr val="tx1">
                      <a:lumMod val="65000"/>
                      <a:lumOff val="35000"/>
                    </a:schemeClr>
                  </a:solidFill>
                  <a:latin typeface="+mj-lt"/>
                </a:rPr>
                <a:t>Consumo eléctrico</a:t>
              </a:r>
            </a:p>
          </p:txBody>
        </p:sp>
      </p:grpSp>
      <p:grpSp>
        <p:nvGrpSpPr>
          <p:cNvPr id="7" name="Grupo 6">
            <a:extLst>
              <a:ext uri="{FF2B5EF4-FFF2-40B4-BE49-F238E27FC236}">
                <a16:creationId xmlns:a16="http://schemas.microsoft.com/office/drawing/2014/main" id="{1EF224C4-8E03-22B6-05AF-AAB57E2D521E}"/>
              </a:ext>
            </a:extLst>
          </p:cNvPr>
          <p:cNvGrpSpPr/>
          <p:nvPr/>
        </p:nvGrpSpPr>
        <p:grpSpPr>
          <a:xfrm>
            <a:off x="10757121" y="808923"/>
            <a:ext cx="853686" cy="853686"/>
            <a:chOff x="10757121" y="808923"/>
            <a:chExt cx="853686" cy="853686"/>
          </a:xfrm>
        </p:grpSpPr>
        <p:sp>
          <p:nvSpPr>
            <p:cNvPr id="12" name="Elipse 11">
              <a:extLst>
                <a:ext uri="{FF2B5EF4-FFF2-40B4-BE49-F238E27FC236}">
                  <a16:creationId xmlns:a16="http://schemas.microsoft.com/office/drawing/2014/main" id="{F3284BBC-ED14-AF61-7FB4-049B9E55D0D9}"/>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3" name="Rectángulo 12" descr="Lupa con relleno sólido">
              <a:extLst>
                <a:ext uri="{FF2B5EF4-FFF2-40B4-BE49-F238E27FC236}">
                  <a16:creationId xmlns:a16="http://schemas.microsoft.com/office/drawing/2014/main" id="{961BCF9D-ADCA-CEEF-E091-968292F64CE3}"/>
                </a:ext>
              </a:extLst>
            </p:cNvPr>
            <p:cNvSpPr/>
            <p:nvPr/>
          </p:nvSpPr>
          <p:spPr>
            <a:xfrm>
              <a:off x="10893312" y="933450"/>
              <a:ext cx="581025" cy="581025"/>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07468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7D18C-596F-4CBF-6C42-23E960BE7140}"/>
              </a:ext>
            </a:extLst>
          </p:cNvPr>
          <p:cNvSpPr>
            <a:spLocks noGrp="1"/>
          </p:cNvSpPr>
          <p:nvPr>
            <p:ph type="title"/>
          </p:nvPr>
        </p:nvSpPr>
        <p:spPr/>
        <p:txBody>
          <a:bodyPr/>
          <a:lstStyle/>
          <a:p>
            <a:r>
              <a:rPr lang="es-ES" dirty="0"/>
              <a:t>3. ESTACIONARIEDAD (STATIONARITY)</a:t>
            </a:r>
          </a:p>
        </p:txBody>
      </p:sp>
      <p:grpSp>
        <p:nvGrpSpPr>
          <p:cNvPr id="4" name="Grupo 3">
            <a:extLst>
              <a:ext uri="{FF2B5EF4-FFF2-40B4-BE49-F238E27FC236}">
                <a16:creationId xmlns:a16="http://schemas.microsoft.com/office/drawing/2014/main" id="{9CBA74C8-8DB3-40F3-355D-7084E7D785D6}"/>
              </a:ext>
            </a:extLst>
          </p:cNvPr>
          <p:cNvGrpSpPr/>
          <p:nvPr/>
        </p:nvGrpSpPr>
        <p:grpSpPr>
          <a:xfrm>
            <a:off x="10757121" y="808923"/>
            <a:ext cx="853686" cy="853686"/>
            <a:chOff x="10757121" y="808923"/>
            <a:chExt cx="853686" cy="853686"/>
          </a:xfrm>
        </p:grpSpPr>
        <p:sp>
          <p:nvSpPr>
            <p:cNvPr id="5" name="Elipse 4">
              <a:extLst>
                <a:ext uri="{FF2B5EF4-FFF2-40B4-BE49-F238E27FC236}">
                  <a16:creationId xmlns:a16="http://schemas.microsoft.com/office/drawing/2014/main" id="{A5086750-353A-39AE-E232-81BD52EF0C6D}"/>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Lupa con relleno sólido">
              <a:extLst>
                <a:ext uri="{FF2B5EF4-FFF2-40B4-BE49-F238E27FC236}">
                  <a16:creationId xmlns:a16="http://schemas.microsoft.com/office/drawing/2014/main" id="{99B0CD15-078E-F926-39B6-11996DB5DD3E}"/>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7" name="Marcador de contenido 6">
            <a:extLst>
              <a:ext uri="{FF2B5EF4-FFF2-40B4-BE49-F238E27FC236}">
                <a16:creationId xmlns:a16="http://schemas.microsoft.com/office/drawing/2014/main" id="{65A2290D-0662-378D-1BBF-48C5833F913E}"/>
              </a:ext>
            </a:extLst>
          </p:cNvPr>
          <p:cNvSpPr>
            <a:spLocks noGrp="1"/>
          </p:cNvSpPr>
          <p:nvPr>
            <p:ph idx="1"/>
          </p:nvPr>
        </p:nvSpPr>
        <p:spPr>
          <a:xfrm>
            <a:off x="581193" y="2180496"/>
            <a:ext cx="3276432" cy="4286979"/>
          </a:xfrm>
        </p:spPr>
        <p:txBody>
          <a:bodyPr>
            <a:normAutofit/>
          </a:bodyPr>
          <a:lstStyle/>
          <a:p>
            <a:pPr marL="0" indent="0" algn="just">
              <a:buNone/>
            </a:pPr>
            <a:r>
              <a:rPr lang="es-ES" b="1" dirty="0"/>
              <a:t>CLASIFICACIÓN DE PEGEL</a:t>
            </a:r>
          </a:p>
          <a:p>
            <a:pPr marL="0" indent="0" algn="just">
              <a:buNone/>
            </a:pPr>
            <a:r>
              <a:rPr lang="es-ES" dirty="0"/>
              <a:t>La clasificación de </a:t>
            </a:r>
            <a:r>
              <a:rPr lang="es-ES" dirty="0" err="1"/>
              <a:t>Pegel</a:t>
            </a:r>
            <a:r>
              <a:rPr lang="es-ES" dirty="0"/>
              <a:t> es un sistema utilizado para clasificar las series de tiempo según sus características estructurales.</a:t>
            </a:r>
          </a:p>
        </p:txBody>
      </p:sp>
      <p:pic>
        <p:nvPicPr>
          <p:cNvPr id="8" name="Picture 2" descr="No hay descripción alternativa para esta imagen">
            <a:extLst>
              <a:ext uri="{FF2B5EF4-FFF2-40B4-BE49-F238E27FC236}">
                <a16:creationId xmlns:a16="http://schemas.microsoft.com/office/drawing/2014/main" id="{8BCD21E3-C2EE-4A8E-81E2-79DBF7562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003" y="2573908"/>
            <a:ext cx="6516049" cy="315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01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7D18C-596F-4CBF-6C42-23E960BE7140}"/>
              </a:ext>
            </a:extLst>
          </p:cNvPr>
          <p:cNvSpPr>
            <a:spLocks noGrp="1"/>
          </p:cNvSpPr>
          <p:nvPr>
            <p:ph type="title"/>
          </p:nvPr>
        </p:nvSpPr>
        <p:spPr/>
        <p:txBody>
          <a:bodyPr/>
          <a:lstStyle/>
          <a:p>
            <a:r>
              <a:rPr lang="es-ES" dirty="0"/>
              <a:t>3. ESTACIONARIEDAD (STATIONARITY)</a:t>
            </a:r>
          </a:p>
        </p:txBody>
      </p:sp>
      <p:grpSp>
        <p:nvGrpSpPr>
          <p:cNvPr id="4" name="Grupo 3">
            <a:extLst>
              <a:ext uri="{FF2B5EF4-FFF2-40B4-BE49-F238E27FC236}">
                <a16:creationId xmlns:a16="http://schemas.microsoft.com/office/drawing/2014/main" id="{9CBA74C8-8DB3-40F3-355D-7084E7D785D6}"/>
              </a:ext>
            </a:extLst>
          </p:cNvPr>
          <p:cNvGrpSpPr/>
          <p:nvPr/>
        </p:nvGrpSpPr>
        <p:grpSpPr>
          <a:xfrm>
            <a:off x="10757121" y="808923"/>
            <a:ext cx="853686" cy="853686"/>
            <a:chOff x="10757121" y="808923"/>
            <a:chExt cx="853686" cy="853686"/>
          </a:xfrm>
        </p:grpSpPr>
        <p:sp>
          <p:nvSpPr>
            <p:cNvPr id="5" name="Elipse 4">
              <a:extLst>
                <a:ext uri="{FF2B5EF4-FFF2-40B4-BE49-F238E27FC236}">
                  <a16:creationId xmlns:a16="http://schemas.microsoft.com/office/drawing/2014/main" id="{A5086750-353A-39AE-E232-81BD52EF0C6D}"/>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Lupa con relleno sólido">
              <a:extLst>
                <a:ext uri="{FF2B5EF4-FFF2-40B4-BE49-F238E27FC236}">
                  <a16:creationId xmlns:a16="http://schemas.microsoft.com/office/drawing/2014/main" id="{99B0CD15-078E-F926-39B6-11996DB5DD3E}"/>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7" name="Marcador de contenido 6">
            <a:extLst>
              <a:ext uri="{FF2B5EF4-FFF2-40B4-BE49-F238E27FC236}">
                <a16:creationId xmlns:a16="http://schemas.microsoft.com/office/drawing/2014/main" id="{65A2290D-0662-378D-1BBF-48C5833F913E}"/>
              </a:ext>
            </a:extLst>
          </p:cNvPr>
          <p:cNvSpPr>
            <a:spLocks noGrp="1"/>
          </p:cNvSpPr>
          <p:nvPr>
            <p:ph idx="1"/>
          </p:nvPr>
        </p:nvSpPr>
        <p:spPr>
          <a:xfrm>
            <a:off x="581192" y="2180496"/>
            <a:ext cx="11096457" cy="4286979"/>
          </a:xfrm>
        </p:spPr>
        <p:txBody>
          <a:bodyPr>
            <a:normAutofit fontScale="77500" lnSpcReduction="20000"/>
          </a:bodyPr>
          <a:lstStyle/>
          <a:p>
            <a:pPr marL="0" indent="0" algn="just">
              <a:buNone/>
            </a:pPr>
            <a:r>
              <a:rPr lang="es-ES" dirty="0"/>
              <a:t>Cuando una serie de tiempo no es estacionaria, puede presentar una variedad de desafíos y dificultades en su análisis y modelado:</a:t>
            </a:r>
          </a:p>
          <a:p>
            <a:r>
              <a:rPr lang="es-ES" dirty="0">
                <a:solidFill>
                  <a:schemeClr val="accent2"/>
                </a:solidFill>
              </a:rPr>
              <a:t>Dificultad para hacer predicciones precisas: </a:t>
            </a:r>
            <a:r>
              <a:rPr lang="es-ES" dirty="0"/>
              <a:t>Los modelos de series de tiempo suponen generalmente que la serie es estacionaria para producir pronósticos precisos. Si la serie no es estacionaria, es probable que los modelos de predicción basados en tendencias pasadas no sean confiables, lo que puede resultar en pronósticos inexactos y poco fiables.</a:t>
            </a:r>
          </a:p>
          <a:p>
            <a:r>
              <a:rPr lang="es-ES" dirty="0">
                <a:solidFill>
                  <a:schemeClr val="accent2"/>
                </a:solidFill>
              </a:rPr>
              <a:t>Problemas de interpretación: </a:t>
            </a:r>
            <a:r>
              <a:rPr lang="es-ES" dirty="0"/>
              <a:t>Puede llevar a conclusiones erróneas sobre la dirección o la naturaleza de las relaciones entre las variables.</a:t>
            </a:r>
          </a:p>
          <a:p>
            <a:r>
              <a:rPr lang="es-ES" dirty="0">
                <a:solidFill>
                  <a:schemeClr val="accent2"/>
                </a:solidFill>
              </a:rPr>
              <a:t>Inferencias estadísticas sesgadas: </a:t>
            </a:r>
            <a:r>
              <a:rPr lang="es-ES" dirty="0"/>
              <a:t>Las pruebas estadísticas y los intervalos de confianza basados en suposiciones de estacionariedad pueden ser sesgados si la serie de tiempo no es estacionaria. </a:t>
            </a:r>
          </a:p>
          <a:p>
            <a:r>
              <a:rPr lang="es-ES" dirty="0">
                <a:solidFill>
                  <a:schemeClr val="accent2"/>
                </a:solidFill>
              </a:rPr>
              <a:t>Dificultad para identificar patrones: </a:t>
            </a:r>
            <a:r>
              <a:rPr lang="es-ES" dirty="0"/>
              <a:t>La presencia de tendencias, estacionalidad o cambios estructurales en una serie no estacionaria puede dificultar la identificación de patrones significativos.</a:t>
            </a:r>
          </a:p>
        </p:txBody>
      </p:sp>
    </p:spTree>
    <p:extLst>
      <p:ext uri="{BB962C8B-B14F-4D97-AF65-F5344CB8AC3E}">
        <p14:creationId xmlns:p14="http://schemas.microsoft.com/office/powerpoint/2010/main" val="334211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492D56B9-8649-121D-EECF-785310127626}"/>
              </a:ext>
            </a:extLst>
          </p:cNvPr>
          <p:cNvSpPr/>
          <p:nvPr/>
        </p:nvSpPr>
        <p:spPr>
          <a:xfrm>
            <a:off x="4781550" y="4410075"/>
            <a:ext cx="3095625" cy="52387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6A97D18C-596F-4CBF-6C42-23E960BE7140}"/>
              </a:ext>
            </a:extLst>
          </p:cNvPr>
          <p:cNvSpPr>
            <a:spLocks noGrp="1"/>
          </p:cNvSpPr>
          <p:nvPr>
            <p:ph type="title"/>
          </p:nvPr>
        </p:nvSpPr>
        <p:spPr/>
        <p:txBody>
          <a:bodyPr/>
          <a:lstStyle/>
          <a:p>
            <a:r>
              <a:rPr lang="es-ES" dirty="0"/>
              <a:t>3. ESTACIONARIEDAD (STATIONARITY)</a:t>
            </a:r>
          </a:p>
        </p:txBody>
      </p:sp>
      <p:grpSp>
        <p:nvGrpSpPr>
          <p:cNvPr id="4" name="Grupo 3">
            <a:extLst>
              <a:ext uri="{FF2B5EF4-FFF2-40B4-BE49-F238E27FC236}">
                <a16:creationId xmlns:a16="http://schemas.microsoft.com/office/drawing/2014/main" id="{9CBA74C8-8DB3-40F3-355D-7084E7D785D6}"/>
              </a:ext>
            </a:extLst>
          </p:cNvPr>
          <p:cNvGrpSpPr/>
          <p:nvPr/>
        </p:nvGrpSpPr>
        <p:grpSpPr>
          <a:xfrm>
            <a:off x="10757121" y="808923"/>
            <a:ext cx="853686" cy="853686"/>
            <a:chOff x="10757121" y="808923"/>
            <a:chExt cx="853686" cy="853686"/>
          </a:xfrm>
        </p:grpSpPr>
        <p:sp>
          <p:nvSpPr>
            <p:cNvPr id="5" name="Elipse 4">
              <a:extLst>
                <a:ext uri="{FF2B5EF4-FFF2-40B4-BE49-F238E27FC236}">
                  <a16:creationId xmlns:a16="http://schemas.microsoft.com/office/drawing/2014/main" id="{A5086750-353A-39AE-E232-81BD52EF0C6D}"/>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Lupa con relleno sólido">
              <a:extLst>
                <a:ext uri="{FF2B5EF4-FFF2-40B4-BE49-F238E27FC236}">
                  <a16:creationId xmlns:a16="http://schemas.microsoft.com/office/drawing/2014/main" id="{99B0CD15-078E-F926-39B6-11996DB5DD3E}"/>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A548312B-4A4D-5AD4-F34E-35A54F441C99}"/>
                  </a:ext>
                </a:extLst>
              </p:cNvPr>
              <p:cNvSpPr txBox="1">
                <a:spLocks/>
              </p:cNvSpPr>
              <p:nvPr/>
            </p:nvSpPr>
            <p:spPr>
              <a:xfrm>
                <a:off x="733592" y="1952626"/>
                <a:ext cx="11029615" cy="460057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 b="1" dirty="0"/>
                  <a:t>DIFERENCIACIÓN</a:t>
                </a:r>
              </a:p>
              <a:p>
                <a:pPr marL="0" indent="0">
                  <a:buFont typeface="Wingdings 2" panose="05020102010507070707" pitchFamily="18" charset="2"/>
                  <a:buNone/>
                </a:pPr>
                <a:r>
                  <a:rPr lang="es-ES" dirty="0">
                    <a:solidFill>
                      <a:schemeClr val="tx1"/>
                    </a:solidFill>
                  </a:rPr>
                  <a:t>En caso de que una serie de tiempo no sea estacionaria, hay varias estrategias que se pueden considerar para abordar este problema y hacer que la serie sea estacionaria.  Aplicar </a:t>
                </a:r>
                <a:r>
                  <a:rPr lang="es-ES" b="1" dirty="0">
                    <a:solidFill>
                      <a:schemeClr val="tx1"/>
                    </a:solidFill>
                  </a:rPr>
                  <a:t>diferenciación </a:t>
                </a:r>
                <a:r>
                  <a:rPr lang="es-ES" dirty="0">
                    <a:solidFill>
                      <a:schemeClr val="tx1"/>
                    </a:solidFill>
                  </a:rPr>
                  <a:t>es una de las formas más comunes de hacer que una serie de tiempo sea estacionaria. Consiste en calcular las diferencias entre los valores sucesivos de la serie de tiempo.</a:t>
                </a:r>
              </a:p>
              <a:p>
                <a:pPr marL="0" indent="0">
                  <a:buFont typeface="Wingdings 2" panose="05020102010507070707" pitchFamily="18" charset="2"/>
                  <a:buNone/>
                </a:pPr>
                <a:r>
                  <a:rPr lang="es-ES" dirty="0">
                    <a:solidFill>
                      <a:schemeClr val="tx1"/>
                    </a:solidFill>
                  </a:rPr>
                  <a:t>Una transformación estacionaria de la media de una serie consiste en calcular su variación.  A esto se le llama también “diferencia” y se suele denotar como:</a:t>
                </a:r>
              </a:p>
              <a:p>
                <a:pPr marL="0" indent="0" algn="ctr">
                  <a:buFont typeface="Wingdings 2" panose="05020102010507070707" pitchFamily="18" charset="2"/>
                  <a:buNone/>
                </a:pPr>
                <a:r>
                  <a:rPr lang="es-ES" sz="2800" dirty="0">
                    <a:solidFill>
                      <a:schemeClr val="tx1"/>
                    </a:solidFill>
                  </a:rPr>
                  <a:t> </a:t>
                </a:r>
                <a14:m>
                  <m:oMath xmlns:m="http://schemas.openxmlformats.org/officeDocument/2006/math">
                    <m:sSub>
                      <m:sSubPr>
                        <m:ctrlPr>
                          <a:rPr lang="es-ES" sz="2400" i="1">
                            <a:solidFill>
                              <a:schemeClr val="tx1"/>
                            </a:solidFill>
                            <a:latin typeface="Cambria Math" panose="02040503050406030204" pitchFamily="18" charset="0"/>
                          </a:rPr>
                        </m:ctrlPr>
                      </m:sSubPr>
                      <m:e>
                        <m:r>
                          <m:rPr>
                            <m:nor/>
                          </m:rPr>
                          <a:rPr lang="es-ES" sz="2400" dirty="0">
                            <a:solidFill>
                              <a:schemeClr val="tx1"/>
                            </a:solidFill>
                          </a:rPr>
                          <m:t>Δ</m:t>
                        </m:r>
                        <m:r>
                          <a:rPr lang="es-CL" sz="2400" i="1">
                            <a:solidFill>
                              <a:schemeClr val="tx1"/>
                            </a:solidFill>
                            <a:latin typeface="Cambria Math" panose="02040503050406030204" pitchFamily="18" charset="0"/>
                            <a:ea typeface="Calibri" panose="020F0502020204030204" pitchFamily="34" charset="0"/>
                            <a:cs typeface="Arial" panose="020B0604020202020204" pitchFamily="34" charset="0"/>
                          </a:rPr>
                          <m:t>𝑦</m:t>
                        </m:r>
                      </m:e>
                      <m:sub>
                        <m:r>
                          <a:rPr lang="es-CL" sz="2400" i="1">
                            <a:solidFill>
                              <a:schemeClr val="tx1"/>
                            </a:solidFill>
                            <a:latin typeface="Cambria Math" panose="02040503050406030204" pitchFamily="18" charset="0"/>
                            <a:ea typeface="Calibri" panose="020F0502020204030204" pitchFamily="34" charset="0"/>
                            <a:cs typeface="Arial" panose="020B0604020202020204" pitchFamily="34" charset="0"/>
                          </a:rPr>
                          <m:t>𝑡</m:t>
                        </m:r>
                      </m:sub>
                    </m:sSub>
                    <m:r>
                      <a:rPr lang="es-ES" sz="2400" i="1" smtClean="0">
                        <a:solidFill>
                          <a:schemeClr val="tx1"/>
                        </a:solidFill>
                        <a:latin typeface="Cambria Math" panose="02040503050406030204" pitchFamily="18" charset="0"/>
                        <a:ea typeface="Calibri" panose="020F0502020204030204" pitchFamily="34" charset="0"/>
                        <a:cs typeface="Arial" panose="020B0604020202020204" pitchFamily="34" charset="0"/>
                      </a:rPr>
                      <m:t> </m:t>
                    </m:r>
                  </m:oMath>
                </a14:m>
                <a:r>
                  <a:rPr lang="es-ES" sz="2800" dirty="0">
                    <a:solidFill>
                      <a:schemeClr val="tx1"/>
                    </a:solidFill>
                  </a:rPr>
                  <a:t>=</a:t>
                </a:r>
                <a:r>
                  <a:rPr lang="es-ES" sz="2800" dirty="0">
                    <a:solidFill>
                      <a:schemeClr val="tx1"/>
                    </a:solidFill>
                    <a:ea typeface="Calibri" panose="020F0502020204030204" pitchFamily="34" charset="0"/>
                  </a:rPr>
                  <a:t> </a:t>
                </a:r>
                <a14:m>
                  <m:oMath xmlns:m="http://schemas.openxmlformats.org/officeDocument/2006/math">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i="1">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sub>
                    </m:sSub>
                  </m:oMath>
                </a14:m>
                <a:r>
                  <a:rPr lang="es-ES" sz="2800" dirty="0">
                    <a:solidFill>
                      <a:schemeClr val="tx1"/>
                    </a:solidFill>
                  </a:rPr>
                  <a:t> −</a:t>
                </a:r>
                <a:r>
                  <a:rPr lang="es-ES" sz="2800" dirty="0">
                    <a:solidFill>
                      <a:schemeClr val="tx1"/>
                    </a:solidFill>
                    <a:ea typeface="Calibri" panose="020F0502020204030204" pitchFamily="34" charset="0"/>
                  </a:rPr>
                  <a:t> </a:t>
                </a:r>
                <a14:m>
                  <m:oMath xmlns:m="http://schemas.openxmlformats.org/officeDocument/2006/math">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i="1">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−1</m:t>
                        </m:r>
                      </m:sub>
                    </m:sSub>
                  </m:oMath>
                </a14:m>
                <a:r>
                  <a:rPr lang="es-ES" sz="2800" dirty="0">
                    <a:solidFill>
                      <a:schemeClr val="tx1"/>
                    </a:solidFill>
                  </a:rPr>
                  <a:t> </a:t>
                </a:r>
              </a:p>
              <a:p>
                <a:pPr marL="0" indent="0">
                  <a:buFont typeface="Wingdings 2" panose="05020102010507070707" pitchFamily="18" charset="2"/>
                  <a:buNone/>
                </a:pPr>
                <a:r>
                  <a:rPr lang="es-ES" dirty="0">
                    <a:solidFill>
                      <a:schemeClr val="tx1"/>
                    </a:solidFill>
                  </a:rPr>
                  <a:t>Donde:</a:t>
                </a:r>
              </a:p>
              <a:p>
                <a:pPr marL="0" indent="0">
                  <a:buFont typeface="Wingdings 2" panose="05020102010507070707" pitchFamily="18" charset="2"/>
                  <a:buNone/>
                </a:pPr>
                <a14:m>
                  <m:oMath xmlns:m="http://schemas.openxmlformats.org/officeDocument/2006/math">
                    <m:sSub>
                      <m:sSubPr>
                        <m:ctrlPr>
                          <a:rPr lang="es-ES" i="1" smtClean="0">
                            <a:solidFill>
                              <a:schemeClr val="tx1"/>
                            </a:solidFill>
                            <a:latin typeface="Cambria Math" panose="02040503050406030204" pitchFamily="18" charset="0"/>
                          </a:rPr>
                        </m:ctrlPr>
                      </m:sSubPr>
                      <m:e>
                        <m:r>
                          <m:rPr>
                            <m:nor/>
                          </m:rPr>
                          <a:rPr lang="es-ES" dirty="0">
                            <a:solidFill>
                              <a:schemeClr val="tx1"/>
                            </a:solidFill>
                          </a:rPr>
                          <m:t>Δ</m:t>
                        </m:r>
                        <m:r>
                          <a:rPr lang="es-CL" i="1">
                            <a:solidFill>
                              <a:schemeClr val="tx1"/>
                            </a:solidFill>
                            <a:latin typeface="Cambria Math" panose="02040503050406030204" pitchFamily="18" charset="0"/>
                            <a:ea typeface="Calibri" panose="020F0502020204030204" pitchFamily="34" charset="0"/>
                            <a:cs typeface="Arial" panose="020B0604020202020204" pitchFamily="34" charset="0"/>
                          </a:rPr>
                          <m:t>𝑦</m:t>
                        </m:r>
                      </m:e>
                      <m:sub>
                        <m:r>
                          <a:rPr lang="es-CL" i="1">
                            <a:solidFill>
                              <a:schemeClr val="tx1"/>
                            </a:solidFill>
                            <a:latin typeface="Cambria Math" panose="02040503050406030204" pitchFamily="18" charset="0"/>
                            <a:ea typeface="Calibri" panose="020F0502020204030204" pitchFamily="34" charset="0"/>
                            <a:cs typeface="Arial" panose="020B0604020202020204" pitchFamily="34" charset="0"/>
                          </a:rPr>
                          <m:t>𝑡</m:t>
                        </m:r>
                      </m:sub>
                    </m:sSub>
                  </m:oMath>
                </a14:m>
                <a:r>
                  <a:rPr lang="es-ES" dirty="0">
                    <a:solidFill>
                      <a:schemeClr val="tx1"/>
                    </a:solidFill>
                    <a:ea typeface="Calibri" panose="020F0502020204030204" pitchFamily="34" charset="0"/>
                    <a:cs typeface="Arial" panose="020B0604020202020204" pitchFamily="34" charset="0"/>
                  </a:rPr>
                  <a:t> es la diferencia de la serie de tiempo en el momento </a:t>
                </a:r>
                <a:r>
                  <a:rPr lang="es-ES" i="1" dirty="0">
                    <a:solidFill>
                      <a:schemeClr val="tx1"/>
                    </a:solidFill>
                    <a:ea typeface="Calibri" panose="020F0502020204030204" pitchFamily="34" charset="0"/>
                    <a:cs typeface="Arial" panose="020B0604020202020204" pitchFamily="34" charset="0"/>
                  </a:rPr>
                  <a:t>t</a:t>
                </a:r>
              </a:p>
              <a:p>
                <a:pPr marL="0" indent="0">
                  <a:buFont typeface="Wingdings 2" panose="05020102010507070707" pitchFamily="18" charset="2"/>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𝑡</m:t>
                        </m:r>
                      </m:sub>
                    </m:sSub>
                  </m:oMath>
                </a14:m>
                <a:r>
                  <a:rPr lang="es-ES" dirty="0">
                    <a:solidFill>
                      <a:schemeClr val="tx1"/>
                    </a:solidFill>
                  </a:rPr>
                  <a:t> es el valor de la serie de tiempo en el momento </a:t>
                </a:r>
                <a:r>
                  <a:rPr lang="es-ES" i="1" dirty="0">
                    <a:solidFill>
                      <a:schemeClr val="tx1"/>
                    </a:solidFill>
                  </a:rPr>
                  <a:t>t</a:t>
                </a:r>
              </a:p>
              <a:p>
                <a:pPr marL="0" indent="0">
                  <a:buFont typeface="Wingdings 2" panose="05020102010507070707" pitchFamily="18" charset="2"/>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𝑡</m:t>
                        </m:r>
                        <m:r>
                          <a:rPr lang="es-ES" i="1">
                            <a:solidFill>
                              <a:schemeClr val="tx1"/>
                            </a:solidFill>
                            <a:latin typeface="Cambria Math" panose="02040503050406030204" pitchFamily="18" charset="0"/>
                            <a:ea typeface="Calibri" panose="020F0502020204030204" pitchFamily="34" charset="0"/>
                          </a:rPr>
                          <m:t>−1</m:t>
                        </m:r>
                      </m:sub>
                    </m:sSub>
                  </m:oMath>
                </a14:m>
                <a:r>
                  <a:rPr lang="es-ES" dirty="0">
                    <a:solidFill>
                      <a:schemeClr val="tx1"/>
                    </a:solidFill>
                  </a:rPr>
                  <a:t> es el valor de la serie de tiempo en el momento </a:t>
                </a:r>
                <a:r>
                  <a:rPr lang="es-ES" i="1" dirty="0">
                    <a:solidFill>
                      <a:schemeClr val="tx1"/>
                    </a:solidFill>
                    <a:latin typeface="Times New Roman" panose="02020603050405020304" pitchFamily="18" charset="0"/>
                    <a:cs typeface="Times New Roman" panose="02020603050405020304" pitchFamily="18" charset="0"/>
                  </a:rPr>
                  <a:t>t-1</a:t>
                </a:r>
                <a:r>
                  <a:rPr lang="es-ES" dirty="0">
                    <a:solidFill>
                      <a:schemeClr val="tx1"/>
                    </a:solidFill>
                  </a:rPr>
                  <a:t>, es decir, en el momento anterior al tiempo actual </a:t>
                </a:r>
                <a:r>
                  <a:rPr lang="es-ES" i="1" dirty="0">
                    <a:solidFill>
                      <a:schemeClr val="tx1"/>
                    </a:solidFill>
                    <a:latin typeface="Times New Roman" panose="02020603050405020304" pitchFamily="18" charset="0"/>
                    <a:cs typeface="Times New Roman" panose="02020603050405020304" pitchFamily="18" charset="0"/>
                  </a:rPr>
                  <a:t>t</a:t>
                </a:r>
                <a:r>
                  <a:rPr lang="es-ES" dirty="0">
                    <a:solidFill>
                      <a:schemeClr val="tx1"/>
                    </a:solidFill>
                  </a:rPr>
                  <a:t>.</a:t>
                </a:r>
              </a:p>
            </p:txBody>
          </p:sp>
        </mc:Choice>
        <mc:Fallback xmlns="">
          <p:sp>
            <p:nvSpPr>
              <p:cNvPr id="9" name="Marcador de contenido 2">
                <a:extLst>
                  <a:ext uri="{FF2B5EF4-FFF2-40B4-BE49-F238E27FC236}">
                    <a16:creationId xmlns:a16="http://schemas.microsoft.com/office/drawing/2014/main" id="{A548312B-4A4D-5AD4-F34E-35A54F441C99}"/>
                  </a:ext>
                </a:extLst>
              </p:cNvPr>
              <p:cNvSpPr txBox="1">
                <a:spLocks noRot="1" noChangeAspect="1" noMove="1" noResize="1" noEditPoints="1" noAdjustHandles="1" noChangeArrowheads="1" noChangeShapeType="1" noTextEdit="1"/>
              </p:cNvSpPr>
              <p:nvPr/>
            </p:nvSpPr>
            <p:spPr>
              <a:xfrm>
                <a:off x="733592" y="1952626"/>
                <a:ext cx="11029615" cy="4600574"/>
              </a:xfrm>
              <a:prstGeom prst="rect">
                <a:avLst/>
              </a:prstGeom>
              <a:blipFill>
                <a:blip r:embed="rId4"/>
                <a:stretch>
                  <a:fillRect l="-442" r="-939" b="-927"/>
                </a:stretch>
              </a:blipFill>
            </p:spPr>
            <p:txBody>
              <a:bodyPr/>
              <a:lstStyle/>
              <a:p>
                <a:r>
                  <a:rPr lang="es-ES">
                    <a:noFill/>
                  </a:rPr>
                  <a:t> </a:t>
                </a:r>
              </a:p>
            </p:txBody>
          </p:sp>
        </mc:Fallback>
      </mc:AlternateContent>
    </p:spTree>
    <p:extLst>
      <p:ext uri="{BB962C8B-B14F-4D97-AF65-F5344CB8AC3E}">
        <p14:creationId xmlns:p14="http://schemas.microsoft.com/office/powerpoint/2010/main" val="268966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7D18C-596F-4CBF-6C42-23E960BE7140}"/>
              </a:ext>
            </a:extLst>
          </p:cNvPr>
          <p:cNvSpPr>
            <a:spLocks noGrp="1"/>
          </p:cNvSpPr>
          <p:nvPr>
            <p:ph type="title"/>
          </p:nvPr>
        </p:nvSpPr>
        <p:spPr/>
        <p:txBody>
          <a:bodyPr/>
          <a:lstStyle/>
          <a:p>
            <a:r>
              <a:rPr lang="es-ES" dirty="0"/>
              <a:t>3. ESTACIONARIEDAD (STATIONARITY)</a:t>
            </a:r>
          </a:p>
        </p:txBody>
      </p:sp>
      <p:grpSp>
        <p:nvGrpSpPr>
          <p:cNvPr id="4" name="Grupo 3">
            <a:extLst>
              <a:ext uri="{FF2B5EF4-FFF2-40B4-BE49-F238E27FC236}">
                <a16:creationId xmlns:a16="http://schemas.microsoft.com/office/drawing/2014/main" id="{9CBA74C8-8DB3-40F3-355D-7084E7D785D6}"/>
              </a:ext>
            </a:extLst>
          </p:cNvPr>
          <p:cNvGrpSpPr/>
          <p:nvPr/>
        </p:nvGrpSpPr>
        <p:grpSpPr>
          <a:xfrm>
            <a:off x="10757121" y="808923"/>
            <a:ext cx="853686" cy="853686"/>
            <a:chOff x="10757121" y="808923"/>
            <a:chExt cx="853686" cy="853686"/>
          </a:xfrm>
        </p:grpSpPr>
        <p:sp>
          <p:nvSpPr>
            <p:cNvPr id="5" name="Elipse 4">
              <a:extLst>
                <a:ext uri="{FF2B5EF4-FFF2-40B4-BE49-F238E27FC236}">
                  <a16:creationId xmlns:a16="http://schemas.microsoft.com/office/drawing/2014/main" id="{A5086750-353A-39AE-E232-81BD52EF0C6D}"/>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Lupa con relleno sólido">
              <a:extLst>
                <a:ext uri="{FF2B5EF4-FFF2-40B4-BE49-F238E27FC236}">
                  <a16:creationId xmlns:a16="http://schemas.microsoft.com/office/drawing/2014/main" id="{99B0CD15-078E-F926-39B6-11996DB5DD3E}"/>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3" name="Marcador de contenido 2">
            <a:extLst>
              <a:ext uri="{FF2B5EF4-FFF2-40B4-BE49-F238E27FC236}">
                <a16:creationId xmlns:a16="http://schemas.microsoft.com/office/drawing/2014/main" id="{4A821C8E-64C5-298F-4592-0A9A7309D2AB}"/>
              </a:ext>
            </a:extLst>
          </p:cNvPr>
          <p:cNvGraphicFramePr>
            <a:graphicFrameLocks noGrp="1"/>
          </p:cNvGraphicFramePr>
          <p:nvPr>
            <p:ph idx="1"/>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73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54DEE8E4-19E5-069C-90C8-4865D2FD11E7}"/>
              </a:ext>
            </a:extLst>
          </p:cNvPr>
          <p:cNvGrpSpPr/>
          <p:nvPr/>
        </p:nvGrpSpPr>
        <p:grpSpPr>
          <a:xfrm>
            <a:off x="10757121" y="808923"/>
            <a:ext cx="853686" cy="853686"/>
            <a:chOff x="10757121" y="808923"/>
            <a:chExt cx="853686" cy="853686"/>
          </a:xfrm>
        </p:grpSpPr>
        <p:sp>
          <p:nvSpPr>
            <p:cNvPr id="7" name="Elipse 6">
              <a:extLst>
                <a:ext uri="{FF2B5EF4-FFF2-40B4-BE49-F238E27FC236}">
                  <a16:creationId xmlns:a16="http://schemas.microsoft.com/office/drawing/2014/main" id="{7D853701-0278-1578-E42C-8D2744E3C1E0}"/>
                </a:ext>
              </a:extLst>
            </p:cNvPr>
            <p:cNvSpPr/>
            <p:nvPr/>
          </p:nvSpPr>
          <p:spPr>
            <a:xfrm>
              <a:off x="10757121" y="808923"/>
              <a:ext cx="853686" cy="853686"/>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2" name="Rectángulo 11" descr="Lupa con relleno sólido">
              <a:extLst>
                <a:ext uri="{FF2B5EF4-FFF2-40B4-BE49-F238E27FC236}">
                  <a16:creationId xmlns:a16="http://schemas.microsoft.com/office/drawing/2014/main" id="{823D8227-631D-AF80-0BC8-F21FC159A1F9}"/>
                </a:ext>
              </a:extLst>
            </p:cNvPr>
            <p:cNvSpPr/>
            <p:nvPr/>
          </p:nvSpPr>
          <p:spPr>
            <a:xfrm>
              <a:off x="10893312" y="933450"/>
              <a:ext cx="581025" cy="58102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5" name="Título 1">
            <a:extLst>
              <a:ext uri="{FF2B5EF4-FFF2-40B4-BE49-F238E27FC236}">
                <a16:creationId xmlns:a16="http://schemas.microsoft.com/office/drawing/2014/main" id="{CC9F16D2-8FC8-78A8-9F64-B406D9C8FC15}"/>
              </a:ext>
            </a:extLst>
          </p:cNvPr>
          <p:cNvSpPr>
            <a:spLocks noGrp="1"/>
          </p:cNvSpPr>
          <p:nvPr>
            <p:ph type="title"/>
          </p:nvPr>
        </p:nvSpPr>
        <p:spPr>
          <a:xfrm>
            <a:off x="579604" y="5293206"/>
            <a:ext cx="11029616" cy="1013800"/>
          </a:xfrm>
        </p:spPr>
        <p:txBody>
          <a:bodyPr>
            <a:normAutofit/>
          </a:bodyPr>
          <a:lstStyle/>
          <a:p>
            <a:r>
              <a:rPr lang="es-ES" sz="3200" dirty="0">
                <a:solidFill>
                  <a:schemeClr val="bg1"/>
                </a:solidFill>
              </a:rPr>
              <a:t>3. ESTACIONARIEDAD (STATIONARITY)</a:t>
            </a:r>
            <a:endParaRPr lang="es-ES" dirty="0">
              <a:solidFill>
                <a:schemeClr val="bg1"/>
              </a:solidFill>
            </a:endParaRPr>
          </a:p>
        </p:txBody>
      </p:sp>
      <mc:AlternateContent xmlns:mc="http://schemas.openxmlformats.org/markup-compatibility/2006" xmlns:a14="http://schemas.microsoft.com/office/drawing/2010/main">
        <mc:Choice Requires="a14">
          <p:sp>
            <p:nvSpPr>
              <p:cNvPr id="13" name="Marcador de contenido 6">
                <a:extLst>
                  <a:ext uri="{FF2B5EF4-FFF2-40B4-BE49-F238E27FC236}">
                    <a16:creationId xmlns:a16="http://schemas.microsoft.com/office/drawing/2014/main" id="{F7850E4D-BF82-044B-16ED-EA97003C92EE}"/>
                  </a:ext>
                </a:extLst>
              </p:cNvPr>
              <p:cNvSpPr txBox="1">
                <a:spLocks/>
              </p:cNvSpPr>
              <p:nvPr/>
            </p:nvSpPr>
            <p:spPr>
              <a:xfrm>
                <a:off x="515938" y="545276"/>
                <a:ext cx="9837738" cy="85368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dirty="0"/>
                  <a:t>Ejemplo: Si bien, la media de la serie Taxis no es representativa, su variación (calculada como </a:t>
                </a:r>
                <a14:m>
                  <m:oMath xmlns:m="http://schemas.openxmlformats.org/officeDocument/2006/math">
                    <m:sSub>
                      <m:sSubPr>
                        <m:ctrlPr>
                          <a:rPr lang="es-ES" sz="2000" i="1" smtClean="0">
                            <a:effectLst/>
                            <a:latin typeface="Cambria Math" panose="02040503050406030204" pitchFamily="18" charset="0"/>
                            <a:ea typeface="Calibri" panose="020F0502020204030204" pitchFamily="34" charset="0"/>
                          </a:rPr>
                        </m:ctrlPr>
                      </m:sSubPr>
                      <m:e>
                        <m:r>
                          <a:rPr lang="es-ES" sz="2000" b="0" i="1" smtClean="0">
                            <a:effectLst/>
                            <a:latin typeface="Cambria Math" panose="02040503050406030204" pitchFamily="18" charset="0"/>
                            <a:ea typeface="Calibri" panose="020F0502020204030204" pitchFamily="34" charset="0"/>
                          </a:rPr>
                          <m:t>𝑦</m:t>
                        </m:r>
                      </m:e>
                      <m:sub>
                        <m:r>
                          <a:rPr lang="es-CL" sz="2000" i="1">
                            <a:effectLst/>
                            <a:latin typeface="Cambria Math" panose="02040503050406030204" pitchFamily="18" charset="0"/>
                            <a:ea typeface="Calibri" panose="020F0502020204030204" pitchFamily="34" charset="0"/>
                          </a:rPr>
                          <m:t>𝑡</m:t>
                        </m:r>
                      </m:sub>
                    </m:sSub>
                  </m:oMath>
                </a14:m>
                <a:r>
                  <a:rPr lang="es-ES" dirty="0"/>
                  <a:t> −</a:t>
                </a:r>
                <a:r>
                  <a:rPr lang="es-ES" dirty="0">
                    <a:ea typeface="Calibri" panose="020F0502020204030204" pitchFamily="34" charset="0"/>
                  </a:rPr>
                  <a:t> </a:t>
                </a:r>
                <a14:m>
                  <m:oMath xmlns:m="http://schemas.openxmlformats.org/officeDocument/2006/math">
                    <m:sSub>
                      <m:sSubPr>
                        <m:ctrlPr>
                          <a:rPr lang="es-ES" i="1">
                            <a:latin typeface="Cambria Math" panose="02040503050406030204" pitchFamily="18" charset="0"/>
                            <a:ea typeface="Calibri" panose="020F0502020204030204" pitchFamily="34" charset="0"/>
                          </a:rPr>
                        </m:ctrlPr>
                      </m:sSubPr>
                      <m:e>
                        <m:r>
                          <a:rPr lang="es-ES" i="1">
                            <a:latin typeface="Cambria Math" panose="02040503050406030204" pitchFamily="18" charset="0"/>
                            <a:ea typeface="Calibri" panose="020F0502020204030204" pitchFamily="34" charset="0"/>
                          </a:rPr>
                          <m:t>𝑦</m:t>
                        </m:r>
                      </m:e>
                      <m:sub>
                        <m:r>
                          <a:rPr lang="es-CL" i="1">
                            <a:latin typeface="Cambria Math" panose="02040503050406030204" pitchFamily="18" charset="0"/>
                            <a:ea typeface="Calibri" panose="020F0502020204030204" pitchFamily="34" charset="0"/>
                          </a:rPr>
                          <m:t>𝑡</m:t>
                        </m:r>
                        <m:r>
                          <a:rPr lang="es-ES" b="0" i="1" smtClean="0">
                            <a:latin typeface="Cambria Math" panose="02040503050406030204" pitchFamily="18" charset="0"/>
                            <a:ea typeface="Calibri" panose="020F0502020204030204" pitchFamily="34" charset="0"/>
                          </a:rPr>
                          <m:t>−1</m:t>
                        </m:r>
                      </m:sub>
                    </m:sSub>
                  </m:oMath>
                </a14:m>
                <a:r>
                  <a:rPr lang="es-ES" dirty="0"/>
                  <a:t> ) sí que parece estar mejor resumida por su media.</a:t>
                </a:r>
              </a:p>
            </p:txBody>
          </p:sp>
        </mc:Choice>
        <mc:Fallback xmlns="">
          <p:sp>
            <p:nvSpPr>
              <p:cNvPr id="13" name="Marcador de contenido 6">
                <a:extLst>
                  <a:ext uri="{FF2B5EF4-FFF2-40B4-BE49-F238E27FC236}">
                    <a16:creationId xmlns:a16="http://schemas.microsoft.com/office/drawing/2014/main" id="{F7850E4D-BF82-044B-16ED-EA97003C92EE}"/>
                  </a:ext>
                </a:extLst>
              </p:cNvPr>
              <p:cNvSpPr txBox="1">
                <a:spLocks noRot="1" noChangeAspect="1" noMove="1" noResize="1" noEditPoints="1" noAdjustHandles="1" noChangeArrowheads="1" noChangeShapeType="1" noTextEdit="1"/>
              </p:cNvSpPr>
              <p:nvPr/>
            </p:nvSpPr>
            <p:spPr>
              <a:xfrm>
                <a:off x="515938" y="545276"/>
                <a:ext cx="9837738" cy="853686"/>
              </a:xfrm>
              <a:prstGeom prst="rect">
                <a:avLst/>
              </a:prstGeom>
              <a:blipFill>
                <a:blip r:embed="rId4"/>
                <a:stretch>
                  <a:fillRect l="-310" b="-714"/>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id="{F8AFDE8D-AF2D-7F3B-A35A-B365FC8369F4}"/>
              </a:ext>
            </a:extLst>
          </p:cNvPr>
          <p:cNvPicPr>
            <a:picLocks noChangeAspect="1"/>
          </p:cNvPicPr>
          <p:nvPr/>
        </p:nvPicPr>
        <p:blipFill>
          <a:blip r:embed="rId5"/>
          <a:stretch>
            <a:fillRect/>
          </a:stretch>
        </p:blipFill>
        <p:spPr>
          <a:xfrm>
            <a:off x="1063708" y="1737554"/>
            <a:ext cx="9693413" cy="3217059"/>
          </a:xfrm>
          <a:prstGeom prst="rect">
            <a:avLst/>
          </a:prstGeom>
        </p:spPr>
      </p:pic>
    </p:spTree>
    <p:extLst>
      <p:ext uri="{BB962C8B-B14F-4D97-AF65-F5344CB8AC3E}">
        <p14:creationId xmlns:p14="http://schemas.microsoft.com/office/powerpoint/2010/main" val="4747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581192" y="702156"/>
            <a:ext cx="11029616" cy="1013800"/>
          </a:xfrm>
        </p:spPr>
        <p:txBody>
          <a:bodyPr anchor="b">
            <a:normAutofit/>
          </a:bodyPr>
          <a:lstStyle/>
          <a:p>
            <a:r>
              <a:rPr lang="es-ES"/>
              <a:t>INTRODUCCIÓN A LAS SERIES DE TIEMPO</a:t>
            </a:r>
            <a:endParaRPr lang="es-ES" dirty="0"/>
          </a:p>
        </p:txBody>
      </p:sp>
      <p:graphicFrame>
        <p:nvGraphicFramePr>
          <p:cNvPr id="8" name="Marcador de contenido 5">
            <a:extLst>
              <a:ext uri="{FF2B5EF4-FFF2-40B4-BE49-F238E27FC236}">
                <a16:creationId xmlns:a16="http://schemas.microsoft.com/office/drawing/2014/main" id="{496DE4C2-BF71-E04C-C013-82A7F36E10C3}"/>
              </a:ext>
            </a:extLst>
          </p:cNvPr>
          <p:cNvGraphicFramePr>
            <a:graphicFrameLocks noGrp="1"/>
          </p:cNvGraphicFramePr>
          <p:nvPr>
            <p:ph idx="1"/>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upo 6">
            <a:extLst>
              <a:ext uri="{FF2B5EF4-FFF2-40B4-BE49-F238E27FC236}">
                <a16:creationId xmlns:a16="http://schemas.microsoft.com/office/drawing/2014/main" id="{8F812004-04D5-1796-1CC3-A95C9E025618}"/>
              </a:ext>
            </a:extLst>
          </p:cNvPr>
          <p:cNvGrpSpPr/>
          <p:nvPr/>
        </p:nvGrpSpPr>
        <p:grpSpPr>
          <a:xfrm>
            <a:off x="10723419" y="775838"/>
            <a:ext cx="868916" cy="868916"/>
            <a:chOff x="10573615" y="729658"/>
            <a:chExt cx="1037192" cy="1037192"/>
          </a:xfrm>
        </p:grpSpPr>
        <p:sp>
          <p:nvSpPr>
            <p:cNvPr id="9" name="Elipse 8">
              <a:extLst>
                <a:ext uri="{FF2B5EF4-FFF2-40B4-BE49-F238E27FC236}">
                  <a16:creationId xmlns:a16="http://schemas.microsoft.com/office/drawing/2014/main" id="{9FB758DD-B8CC-AC3F-018F-5F37FA93F195}"/>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Cronómetro con relleno sólido">
              <a:extLst>
                <a:ext uri="{FF2B5EF4-FFF2-40B4-BE49-F238E27FC236}">
                  <a16:creationId xmlns:a16="http://schemas.microsoft.com/office/drawing/2014/main" id="{D3E96B33-53AF-C962-00C5-9C805D6D97D4}"/>
                </a:ext>
              </a:extLst>
            </p:cNvPr>
            <p:cNvSpPr/>
            <p:nvPr/>
          </p:nvSpPr>
          <p:spPr>
            <a:xfrm>
              <a:off x="10694932" y="835781"/>
              <a:ext cx="794558" cy="79455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482883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p:txBody>
          <a:bodyPr anchor="b">
            <a:normAutofit/>
          </a:bodyPr>
          <a:lstStyle/>
          <a:p>
            <a:r>
              <a:rPr lang="es-ES" dirty="0"/>
              <a:t>INTRODUCCIÓN A LAS SERIES DE TIEMPO</a:t>
            </a:r>
          </a:p>
        </p:txBody>
      </p:sp>
      <p:sp>
        <p:nvSpPr>
          <p:cNvPr id="9" name="Marcador de contenido 8">
            <a:extLst>
              <a:ext uri="{FF2B5EF4-FFF2-40B4-BE49-F238E27FC236}">
                <a16:creationId xmlns:a16="http://schemas.microsoft.com/office/drawing/2014/main" id="{1CBBB193-3A14-63A5-EC8D-2A49D2B7D438}"/>
              </a:ext>
            </a:extLst>
          </p:cNvPr>
          <p:cNvSpPr>
            <a:spLocks noGrp="1"/>
          </p:cNvSpPr>
          <p:nvPr>
            <p:ph sz="half" idx="1"/>
          </p:nvPr>
        </p:nvSpPr>
        <p:spPr>
          <a:xfrm>
            <a:off x="581193" y="2228003"/>
            <a:ext cx="5173062" cy="3633047"/>
          </a:xfrm>
        </p:spPr>
        <p:txBody>
          <a:bodyPr>
            <a:normAutofit/>
          </a:bodyPr>
          <a:lstStyle/>
          <a:p>
            <a:pPr marL="0" indent="0" algn="ctr">
              <a:buNone/>
            </a:pPr>
            <a:r>
              <a:rPr lang="es-ES" sz="2400" i="1" dirty="0"/>
              <a:t>“El objetivo de la identificación de la información histórica es determinar el patrón básico en su comportamiento, que posibilite la proyección futura de la variable deseada” </a:t>
            </a:r>
          </a:p>
          <a:p>
            <a:pPr marL="0" indent="0" algn="r">
              <a:buNone/>
            </a:pPr>
            <a:r>
              <a:rPr lang="es-ES" i="1" dirty="0"/>
              <a:t>(Sapag, 1998)</a:t>
            </a:r>
          </a:p>
          <a:p>
            <a:pPr algn="ctr"/>
            <a:endParaRPr lang="es-ES" sz="2000" i="1" dirty="0"/>
          </a:p>
        </p:txBody>
      </p:sp>
      <p:graphicFrame>
        <p:nvGraphicFramePr>
          <p:cNvPr id="11" name="Marcador de contenido 2">
            <a:extLst>
              <a:ext uri="{FF2B5EF4-FFF2-40B4-BE49-F238E27FC236}">
                <a16:creationId xmlns:a16="http://schemas.microsoft.com/office/drawing/2014/main" id="{A957C78B-D115-6EB6-E515-A8A9C7A70A2B}"/>
              </a:ext>
            </a:extLst>
          </p:cNvPr>
          <p:cNvGraphicFramePr>
            <a:graphicFrameLocks noGrp="1"/>
          </p:cNvGraphicFramePr>
          <p:nvPr>
            <p:ph sz="half" idx="2"/>
          </p:nvPr>
        </p:nvGraphicFramePr>
        <p:xfrm>
          <a:off x="6188075" y="2227263"/>
          <a:ext cx="542290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upo 11">
            <a:extLst>
              <a:ext uri="{FF2B5EF4-FFF2-40B4-BE49-F238E27FC236}">
                <a16:creationId xmlns:a16="http://schemas.microsoft.com/office/drawing/2014/main" id="{C8B98007-480F-DDB3-6EA0-991CD1D62182}"/>
              </a:ext>
            </a:extLst>
          </p:cNvPr>
          <p:cNvGrpSpPr/>
          <p:nvPr/>
        </p:nvGrpSpPr>
        <p:grpSpPr>
          <a:xfrm>
            <a:off x="10723419" y="775838"/>
            <a:ext cx="868916" cy="868916"/>
            <a:chOff x="10573615" y="729658"/>
            <a:chExt cx="1037192" cy="1037192"/>
          </a:xfrm>
        </p:grpSpPr>
        <p:sp>
          <p:nvSpPr>
            <p:cNvPr id="13" name="Elipse 12">
              <a:extLst>
                <a:ext uri="{FF2B5EF4-FFF2-40B4-BE49-F238E27FC236}">
                  <a16:creationId xmlns:a16="http://schemas.microsoft.com/office/drawing/2014/main" id="{A0F9612C-1E87-8610-2A70-B834204F5B13}"/>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4" name="Rectángulo 13" descr="Cronómetro con relleno sólido">
              <a:extLst>
                <a:ext uri="{FF2B5EF4-FFF2-40B4-BE49-F238E27FC236}">
                  <a16:creationId xmlns:a16="http://schemas.microsoft.com/office/drawing/2014/main" id="{A70502FD-A13C-D42A-87BB-BDC9433C1ABB}"/>
                </a:ext>
              </a:extLst>
            </p:cNvPr>
            <p:cNvSpPr/>
            <p:nvPr/>
          </p:nvSpPr>
          <p:spPr>
            <a:xfrm>
              <a:off x="10694932" y="835781"/>
              <a:ext cx="794558" cy="79455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95660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581192" y="5262296"/>
            <a:ext cx="7768481" cy="824468"/>
          </a:xfrm>
        </p:spPr>
        <p:txBody>
          <a:bodyPr anchor="b">
            <a:normAutofit/>
          </a:bodyPr>
          <a:lstStyle/>
          <a:p>
            <a:r>
              <a:rPr lang="es-ES" sz="2800" dirty="0">
                <a:solidFill>
                  <a:schemeClr val="bg1"/>
                </a:solidFill>
              </a:rPr>
              <a:t>INTRODUCCIÓN A LAS SERIES DE TIEMPO</a:t>
            </a:r>
          </a:p>
        </p:txBody>
      </p:sp>
      <p:sp>
        <p:nvSpPr>
          <p:cNvPr id="7" name="Marcador de contenido 6">
            <a:extLst>
              <a:ext uri="{FF2B5EF4-FFF2-40B4-BE49-F238E27FC236}">
                <a16:creationId xmlns:a16="http://schemas.microsoft.com/office/drawing/2014/main" id="{9EE00CCC-A7AE-79C7-E889-22DE4F41CEFA}"/>
              </a:ext>
            </a:extLst>
          </p:cNvPr>
          <p:cNvSpPr>
            <a:spLocks noGrp="1"/>
          </p:cNvSpPr>
          <p:nvPr>
            <p:ph idx="1"/>
          </p:nvPr>
        </p:nvSpPr>
        <p:spPr>
          <a:xfrm>
            <a:off x="447816" y="771236"/>
            <a:ext cx="11292840" cy="4234873"/>
          </a:xfrm>
        </p:spPr>
        <p:txBody>
          <a:bodyPr>
            <a:normAutofit fontScale="85000" lnSpcReduction="20000"/>
          </a:bodyPr>
          <a:lstStyle/>
          <a:p>
            <a:pPr marL="0" indent="0" algn="just">
              <a:buNone/>
            </a:pPr>
            <a:r>
              <a:rPr lang="es-ES" b="1" dirty="0"/>
              <a:t>SERIES DE TIEMPO V/S DATOS TRANSVERSALES</a:t>
            </a:r>
          </a:p>
          <a:p>
            <a:pPr marL="0" indent="0" algn="just">
              <a:buNone/>
            </a:pPr>
            <a:endParaRPr lang="es-ES" b="1" dirty="0"/>
          </a:p>
          <a:p>
            <a:pPr marL="0" indent="0" algn="just">
              <a:buNone/>
            </a:pPr>
            <a:endParaRPr lang="es-ES" b="1" dirty="0"/>
          </a:p>
          <a:p>
            <a:pPr marL="0" indent="0" algn="just">
              <a:buNone/>
            </a:pPr>
            <a:r>
              <a:rPr lang="es-ES" dirty="0">
                <a:solidFill>
                  <a:schemeClr val="tx1"/>
                </a:solidFill>
              </a:rPr>
              <a:t>En un conjunto de datos de sección cruzada, también conocidos como </a:t>
            </a:r>
            <a:r>
              <a:rPr lang="es-ES" b="1" dirty="0">
                <a:solidFill>
                  <a:schemeClr val="tx1"/>
                </a:solidFill>
              </a:rPr>
              <a:t>datos transversales</a:t>
            </a:r>
            <a:r>
              <a:rPr lang="es-ES" dirty="0">
                <a:solidFill>
                  <a:schemeClr val="tx1"/>
                </a:solidFill>
              </a:rPr>
              <a:t>, cada fila representa una “entidad” distinta, como un individuo, una empresa, un país o una región, y cada “columna” representa una variable específica que se ha medido para esas entidades en un momento determinado.</a:t>
            </a:r>
          </a:p>
          <a:p>
            <a:pPr algn="just">
              <a:buFont typeface="Wingdings" panose="05000000000000000000" pitchFamily="2" charset="2"/>
              <a:buChar char="Ø"/>
            </a:pPr>
            <a:r>
              <a:rPr lang="es-ES" dirty="0">
                <a:solidFill>
                  <a:schemeClr val="tx1"/>
                </a:solidFill>
              </a:rPr>
              <a:t>Por ejemplo, si estuviéramos recopilando datos de ingresos y nivel educativo para diferentes personas en un país en un solo año, tendríamos un conjunto de datos de sección cruzada. Cada fila del conjunto de datos representaría a una persona, y las columnas representarían las variables como ingresos y nivel educativo.</a:t>
            </a:r>
          </a:p>
        </p:txBody>
      </p:sp>
      <p:grpSp>
        <p:nvGrpSpPr>
          <p:cNvPr id="13" name="Grupo 12">
            <a:extLst>
              <a:ext uri="{FF2B5EF4-FFF2-40B4-BE49-F238E27FC236}">
                <a16:creationId xmlns:a16="http://schemas.microsoft.com/office/drawing/2014/main" id="{08092EAF-5C52-5741-94DC-8B0F9E022DAB}"/>
              </a:ext>
            </a:extLst>
          </p:cNvPr>
          <p:cNvGrpSpPr/>
          <p:nvPr/>
        </p:nvGrpSpPr>
        <p:grpSpPr>
          <a:xfrm>
            <a:off x="10723419" y="775838"/>
            <a:ext cx="868916" cy="868916"/>
            <a:chOff x="10573615" y="729658"/>
            <a:chExt cx="1037192" cy="1037192"/>
          </a:xfrm>
        </p:grpSpPr>
        <p:sp>
          <p:nvSpPr>
            <p:cNvPr id="14" name="Elipse 13">
              <a:extLst>
                <a:ext uri="{FF2B5EF4-FFF2-40B4-BE49-F238E27FC236}">
                  <a16:creationId xmlns:a16="http://schemas.microsoft.com/office/drawing/2014/main" id="{DED5BC6C-B449-0362-6BFA-FC2E5B2E0A18}"/>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Cronómetro con relleno sólido">
              <a:extLst>
                <a:ext uri="{FF2B5EF4-FFF2-40B4-BE49-F238E27FC236}">
                  <a16:creationId xmlns:a16="http://schemas.microsoft.com/office/drawing/2014/main" id="{E3722740-B128-937D-4E5E-3BC378A44D7E}"/>
                </a:ext>
              </a:extLst>
            </p:cNvPr>
            <p:cNvSpPr/>
            <p:nvPr/>
          </p:nvSpPr>
          <p:spPr>
            <a:xfrm>
              <a:off x="10694932" y="835781"/>
              <a:ext cx="794558" cy="79455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110658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581192" y="5262296"/>
            <a:ext cx="7768481" cy="824468"/>
          </a:xfrm>
        </p:spPr>
        <p:txBody>
          <a:bodyPr anchor="b">
            <a:normAutofit/>
          </a:bodyPr>
          <a:lstStyle/>
          <a:p>
            <a:r>
              <a:rPr lang="es-ES" sz="2800" dirty="0">
                <a:solidFill>
                  <a:schemeClr val="bg1"/>
                </a:solidFill>
              </a:rPr>
              <a:t>INTRODUCCIÓN A LAS SERIES DE TIEMPO</a:t>
            </a:r>
          </a:p>
        </p:txBody>
      </p:sp>
      <p:sp>
        <p:nvSpPr>
          <p:cNvPr id="7" name="Marcador de contenido 6">
            <a:extLst>
              <a:ext uri="{FF2B5EF4-FFF2-40B4-BE49-F238E27FC236}">
                <a16:creationId xmlns:a16="http://schemas.microsoft.com/office/drawing/2014/main" id="{9EE00CCC-A7AE-79C7-E889-22DE4F41CEFA}"/>
              </a:ext>
            </a:extLst>
          </p:cNvPr>
          <p:cNvSpPr>
            <a:spLocks noGrp="1"/>
          </p:cNvSpPr>
          <p:nvPr>
            <p:ph idx="1"/>
          </p:nvPr>
        </p:nvSpPr>
        <p:spPr>
          <a:xfrm>
            <a:off x="449579" y="864742"/>
            <a:ext cx="11292840" cy="665647"/>
          </a:xfrm>
        </p:spPr>
        <p:txBody>
          <a:bodyPr>
            <a:normAutofit/>
          </a:bodyPr>
          <a:lstStyle/>
          <a:p>
            <a:pPr marL="0" indent="0" algn="just">
              <a:buNone/>
            </a:pPr>
            <a:r>
              <a:rPr lang="es-ES" b="1" dirty="0"/>
              <a:t>SERIES DE TIEMPO V/S DATOS TRANSVERSALES</a:t>
            </a:r>
          </a:p>
        </p:txBody>
      </p:sp>
      <p:grpSp>
        <p:nvGrpSpPr>
          <p:cNvPr id="13" name="Grupo 12">
            <a:extLst>
              <a:ext uri="{FF2B5EF4-FFF2-40B4-BE49-F238E27FC236}">
                <a16:creationId xmlns:a16="http://schemas.microsoft.com/office/drawing/2014/main" id="{08092EAF-5C52-5741-94DC-8B0F9E022DAB}"/>
              </a:ext>
            </a:extLst>
          </p:cNvPr>
          <p:cNvGrpSpPr/>
          <p:nvPr/>
        </p:nvGrpSpPr>
        <p:grpSpPr>
          <a:xfrm>
            <a:off x="10723419" y="775838"/>
            <a:ext cx="868916" cy="868916"/>
            <a:chOff x="10573615" y="729658"/>
            <a:chExt cx="1037192" cy="1037192"/>
          </a:xfrm>
        </p:grpSpPr>
        <p:sp>
          <p:nvSpPr>
            <p:cNvPr id="14" name="Elipse 13">
              <a:extLst>
                <a:ext uri="{FF2B5EF4-FFF2-40B4-BE49-F238E27FC236}">
                  <a16:creationId xmlns:a16="http://schemas.microsoft.com/office/drawing/2014/main" id="{DED5BC6C-B449-0362-6BFA-FC2E5B2E0A18}"/>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Cronómetro con relleno sólido">
              <a:extLst>
                <a:ext uri="{FF2B5EF4-FFF2-40B4-BE49-F238E27FC236}">
                  <a16:creationId xmlns:a16="http://schemas.microsoft.com/office/drawing/2014/main" id="{E3722740-B128-937D-4E5E-3BC378A44D7E}"/>
                </a:ext>
              </a:extLst>
            </p:cNvPr>
            <p:cNvSpPr/>
            <p:nvPr/>
          </p:nvSpPr>
          <p:spPr>
            <a:xfrm>
              <a:off x="10694932" y="835781"/>
              <a:ext cx="794558" cy="79455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2" name="Marcador de contenido 2">
            <a:extLst>
              <a:ext uri="{FF2B5EF4-FFF2-40B4-BE49-F238E27FC236}">
                <a16:creationId xmlns:a16="http://schemas.microsoft.com/office/drawing/2014/main" id="{75E862B7-9242-1DA7-B450-CBAC0A29664C}"/>
              </a:ext>
            </a:extLst>
          </p:cNvPr>
          <p:cNvGraphicFramePr>
            <a:graphicFrameLocks/>
          </p:cNvGraphicFramePr>
          <p:nvPr/>
        </p:nvGraphicFramePr>
        <p:xfrm>
          <a:off x="1593272" y="2041237"/>
          <a:ext cx="9005455" cy="25282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224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581192" y="5262296"/>
            <a:ext cx="7768481" cy="824468"/>
          </a:xfrm>
        </p:spPr>
        <p:txBody>
          <a:bodyPr anchor="b">
            <a:normAutofit/>
          </a:bodyPr>
          <a:lstStyle/>
          <a:p>
            <a:r>
              <a:rPr lang="es-ES" sz="2800" dirty="0">
                <a:solidFill>
                  <a:schemeClr val="bg1"/>
                </a:solidFill>
              </a:rPr>
              <a:t>INTRODUCCIÓN A LAS SERIES DE TIEMPO</a:t>
            </a:r>
          </a:p>
        </p:txBody>
      </p:sp>
      <p:grpSp>
        <p:nvGrpSpPr>
          <p:cNvPr id="13" name="Grupo 12">
            <a:extLst>
              <a:ext uri="{FF2B5EF4-FFF2-40B4-BE49-F238E27FC236}">
                <a16:creationId xmlns:a16="http://schemas.microsoft.com/office/drawing/2014/main" id="{08092EAF-5C52-5741-94DC-8B0F9E022DAB}"/>
              </a:ext>
            </a:extLst>
          </p:cNvPr>
          <p:cNvGrpSpPr/>
          <p:nvPr/>
        </p:nvGrpSpPr>
        <p:grpSpPr>
          <a:xfrm>
            <a:off x="10723419" y="775838"/>
            <a:ext cx="868916" cy="868916"/>
            <a:chOff x="10573615" y="729658"/>
            <a:chExt cx="1037192" cy="1037192"/>
          </a:xfrm>
        </p:grpSpPr>
        <p:sp>
          <p:nvSpPr>
            <p:cNvPr id="14" name="Elipse 13">
              <a:extLst>
                <a:ext uri="{FF2B5EF4-FFF2-40B4-BE49-F238E27FC236}">
                  <a16:creationId xmlns:a16="http://schemas.microsoft.com/office/drawing/2014/main" id="{DED5BC6C-B449-0362-6BFA-FC2E5B2E0A18}"/>
                </a:ext>
              </a:extLst>
            </p:cNvPr>
            <p:cNvSpPr/>
            <p:nvPr/>
          </p:nvSpPr>
          <p:spPr>
            <a:xfrm>
              <a:off x="10573615" y="729658"/>
              <a:ext cx="1037192" cy="1037192"/>
            </a:xfrm>
            <a:prstGeom prst="ellipse">
              <a:avLst/>
            </a:prstGeom>
            <a:solidFill>
              <a:schemeClr val="accent3"/>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Cronómetro con relleno sólido">
              <a:extLst>
                <a:ext uri="{FF2B5EF4-FFF2-40B4-BE49-F238E27FC236}">
                  <a16:creationId xmlns:a16="http://schemas.microsoft.com/office/drawing/2014/main" id="{E3722740-B128-937D-4E5E-3BC378A44D7E}"/>
                </a:ext>
              </a:extLst>
            </p:cNvPr>
            <p:cNvSpPr/>
            <p:nvPr/>
          </p:nvSpPr>
          <p:spPr>
            <a:xfrm>
              <a:off x="10694932" y="835781"/>
              <a:ext cx="794558" cy="79455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4" name="Tabla 3">
            <a:extLst>
              <a:ext uri="{FF2B5EF4-FFF2-40B4-BE49-F238E27FC236}">
                <a16:creationId xmlns:a16="http://schemas.microsoft.com/office/drawing/2014/main" id="{A103A6C0-5960-3102-B0B6-BF2BDAC71EED}"/>
              </a:ext>
            </a:extLst>
          </p:cNvPr>
          <p:cNvGraphicFramePr>
            <a:graphicFrameLocks noGrp="1"/>
          </p:cNvGraphicFramePr>
          <p:nvPr/>
        </p:nvGraphicFramePr>
        <p:xfrm>
          <a:off x="599665" y="771236"/>
          <a:ext cx="9793625" cy="4055923"/>
        </p:xfrm>
        <a:graphic>
          <a:graphicData uri="http://schemas.openxmlformats.org/drawingml/2006/table">
            <a:tbl>
              <a:tblPr firstRow="1" bandRow="1">
                <a:tableStyleId>{C083E6E3-FA7D-4D7B-A595-EF9225AFEA82}</a:tableStyleId>
              </a:tblPr>
              <a:tblGrid>
                <a:gridCol w="2047166">
                  <a:extLst>
                    <a:ext uri="{9D8B030D-6E8A-4147-A177-3AD203B41FA5}">
                      <a16:colId xmlns:a16="http://schemas.microsoft.com/office/drawing/2014/main" val="1949515145"/>
                    </a:ext>
                  </a:extLst>
                </a:gridCol>
                <a:gridCol w="3909457">
                  <a:extLst>
                    <a:ext uri="{9D8B030D-6E8A-4147-A177-3AD203B41FA5}">
                      <a16:colId xmlns:a16="http://schemas.microsoft.com/office/drawing/2014/main" val="114687043"/>
                    </a:ext>
                  </a:extLst>
                </a:gridCol>
                <a:gridCol w="3837002">
                  <a:extLst>
                    <a:ext uri="{9D8B030D-6E8A-4147-A177-3AD203B41FA5}">
                      <a16:colId xmlns:a16="http://schemas.microsoft.com/office/drawing/2014/main" val="1683691424"/>
                    </a:ext>
                  </a:extLst>
                </a:gridCol>
              </a:tblGrid>
              <a:tr h="436875">
                <a:tc>
                  <a:txBody>
                    <a:bodyPr/>
                    <a:lstStyle/>
                    <a:p>
                      <a:pPr fontAlgn="b"/>
                      <a:r>
                        <a:rPr lang="es-ES" sz="1600" b="1" dirty="0">
                          <a:solidFill>
                            <a:schemeClr val="tx1">
                              <a:lumMod val="75000"/>
                              <a:lumOff val="25000"/>
                            </a:schemeClr>
                          </a:solidFill>
                          <a:effectLst/>
                        </a:rPr>
                        <a:t>Característica</a:t>
                      </a:r>
                    </a:p>
                  </a:txBody>
                  <a:tcPr marL="161805" marR="121354" marT="80903" marB="80903" anchor="b"/>
                </a:tc>
                <a:tc>
                  <a:txBody>
                    <a:bodyPr/>
                    <a:lstStyle/>
                    <a:p>
                      <a:pPr fontAlgn="b"/>
                      <a:r>
                        <a:rPr lang="es-ES" sz="1600" b="1" dirty="0">
                          <a:solidFill>
                            <a:schemeClr val="tx1">
                              <a:lumMod val="75000"/>
                              <a:lumOff val="25000"/>
                            </a:schemeClr>
                          </a:solidFill>
                          <a:effectLst/>
                        </a:rPr>
                        <a:t>Datos Transversales</a:t>
                      </a:r>
                    </a:p>
                  </a:txBody>
                  <a:tcPr marL="161805" marR="121354" marT="80903" marB="80903" anchor="b"/>
                </a:tc>
                <a:tc>
                  <a:txBody>
                    <a:bodyPr/>
                    <a:lstStyle/>
                    <a:p>
                      <a:pPr fontAlgn="b"/>
                      <a:r>
                        <a:rPr lang="es-ES" sz="1600" b="1">
                          <a:solidFill>
                            <a:schemeClr val="tx1">
                              <a:lumMod val="75000"/>
                              <a:lumOff val="25000"/>
                            </a:schemeClr>
                          </a:solidFill>
                          <a:effectLst/>
                        </a:rPr>
                        <a:t>Series de Tiempo</a:t>
                      </a:r>
                    </a:p>
                  </a:txBody>
                  <a:tcPr marL="161805" marR="121354" marT="80903" marB="80903" anchor="b"/>
                </a:tc>
                <a:extLst>
                  <a:ext uri="{0D108BD9-81ED-4DB2-BD59-A6C34878D82A}">
                    <a16:rowId xmlns:a16="http://schemas.microsoft.com/office/drawing/2014/main" val="3792541639"/>
                  </a:ext>
                </a:extLst>
              </a:tr>
              <a:tr h="544745">
                <a:tc>
                  <a:txBody>
                    <a:bodyPr/>
                    <a:lstStyle/>
                    <a:p>
                      <a:pPr fontAlgn="base"/>
                      <a:r>
                        <a:rPr lang="es-ES" sz="1200" b="1">
                          <a:solidFill>
                            <a:schemeClr val="tx1">
                              <a:lumMod val="75000"/>
                              <a:lumOff val="25000"/>
                            </a:schemeClr>
                          </a:solidFill>
                          <a:effectLst/>
                        </a:rPr>
                        <a:t>Naturaleza de las observaciones</a:t>
                      </a:r>
                    </a:p>
                  </a:txBody>
                  <a:tcPr marL="161805" marR="121354" marT="80903" marB="80903" anchor="ctr"/>
                </a:tc>
                <a:tc>
                  <a:txBody>
                    <a:bodyPr/>
                    <a:lstStyle/>
                    <a:p>
                      <a:pPr fontAlgn="base"/>
                      <a:r>
                        <a:rPr lang="es-ES" sz="1200">
                          <a:solidFill>
                            <a:schemeClr val="tx1">
                              <a:lumMod val="75000"/>
                              <a:lumOff val="25000"/>
                            </a:schemeClr>
                          </a:solidFill>
                          <a:effectLst/>
                        </a:rPr>
                        <a:t>Observaciones recopiladas en un solo punto en el tiempo para múltiples entidades.</a:t>
                      </a:r>
                    </a:p>
                  </a:txBody>
                  <a:tcPr marL="161805" marR="121354" marT="80903" marB="80903" anchor="ctr"/>
                </a:tc>
                <a:tc>
                  <a:txBody>
                    <a:bodyPr/>
                    <a:lstStyle/>
                    <a:p>
                      <a:pPr fontAlgn="base"/>
                      <a:r>
                        <a:rPr lang="es-ES" sz="1200">
                          <a:solidFill>
                            <a:schemeClr val="tx1">
                              <a:lumMod val="75000"/>
                              <a:lumOff val="25000"/>
                            </a:schemeClr>
                          </a:solidFill>
                          <a:effectLst/>
                        </a:rPr>
                        <a:t>Observaciones secuenciales a lo largo del tiempo para una sola entidad.</a:t>
                      </a:r>
                    </a:p>
                  </a:txBody>
                  <a:tcPr marL="161805" marR="121354" marT="80903" marB="80903" anchor="ctr"/>
                </a:tc>
                <a:extLst>
                  <a:ext uri="{0D108BD9-81ED-4DB2-BD59-A6C34878D82A}">
                    <a16:rowId xmlns:a16="http://schemas.microsoft.com/office/drawing/2014/main" val="1832677083"/>
                  </a:ext>
                </a:extLst>
              </a:tr>
              <a:tr h="544745">
                <a:tc>
                  <a:txBody>
                    <a:bodyPr/>
                    <a:lstStyle/>
                    <a:p>
                      <a:pPr fontAlgn="base"/>
                      <a:r>
                        <a:rPr lang="es-ES" sz="1200" b="1">
                          <a:solidFill>
                            <a:schemeClr val="tx1">
                              <a:lumMod val="75000"/>
                              <a:lumOff val="25000"/>
                            </a:schemeClr>
                          </a:solidFill>
                          <a:effectLst/>
                        </a:rPr>
                        <a:t>Entidades</a:t>
                      </a:r>
                    </a:p>
                  </a:txBody>
                  <a:tcPr marL="161805" marR="121354" marT="80903" marB="80903" anchor="ctr"/>
                </a:tc>
                <a:tc>
                  <a:txBody>
                    <a:bodyPr/>
                    <a:lstStyle/>
                    <a:p>
                      <a:pPr fontAlgn="base"/>
                      <a:r>
                        <a:rPr lang="es-ES" sz="1200">
                          <a:solidFill>
                            <a:schemeClr val="tx1">
                              <a:lumMod val="75000"/>
                              <a:lumOff val="25000"/>
                            </a:schemeClr>
                          </a:solidFill>
                          <a:effectLst/>
                        </a:rPr>
                        <a:t>Representa múltiples entidades o individuos, como personas, empresas, países, etc.</a:t>
                      </a:r>
                    </a:p>
                  </a:txBody>
                  <a:tcPr marL="161805" marR="121354" marT="80903" marB="80903" anchor="ctr"/>
                </a:tc>
                <a:tc>
                  <a:txBody>
                    <a:bodyPr/>
                    <a:lstStyle/>
                    <a:p>
                      <a:pPr fontAlgn="base"/>
                      <a:r>
                        <a:rPr lang="es-ES" sz="1200">
                          <a:solidFill>
                            <a:schemeClr val="tx1">
                              <a:lumMod val="75000"/>
                              <a:lumOff val="25000"/>
                            </a:schemeClr>
                          </a:solidFill>
                          <a:effectLst/>
                        </a:rPr>
                        <a:t>Representa una sola entidad a lo largo del tiempo, como una variable o fenómeno.</a:t>
                      </a:r>
                    </a:p>
                  </a:txBody>
                  <a:tcPr marL="161805" marR="121354" marT="80903" marB="80903" anchor="ctr"/>
                </a:tc>
                <a:extLst>
                  <a:ext uri="{0D108BD9-81ED-4DB2-BD59-A6C34878D82A}">
                    <a16:rowId xmlns:a16="http://schemas.microsoft.com/office/drawing/2014/main" val="1058224248"/>
                  </a:ext>
                </a:extLst>
              </a:tr>
              <a:tr h="544745">
                <a:tc>
                  <a:txBody>
                    <a:bodyPr/>
                    <a:lstStyle/>
                    <a:p>
                      <a:pPr fontAlgn="base"/>
                      <a:r>
                        <a:rPr lang="es-ES" sz="1200" b="1">
                          <a:solidFill>
                            <a:schemeClr val="tx1">
                              <a:lumMod val="75000"/>
                              <a:lumOff val="25000"/>
                            </a:schemeClr>
                          </a:solidFill>
                          <a:effectLst/>
                        </a:rPr>
                        <a:t>Variables</a:t>
                      </a:r>
                    </a:p>
                  </a:txBody>
                  <a:tcPr marL="161805" marR="121354" marT="80903" marB="80903" anchor="ctr"/>
                </a:tc>
                <a:tc>
                  <a:txBody>
                    <a:bodyPr/>
                    <a:lstStyle/>
                    <a:p>
                      <a:pPr fontAlgn="base"/>
                      <a:r>
                        <a:rPr lang="es-ES" sz="1200" dirty="0">
                          <a:solidFill>
                            <a:schemeClr val="tx1">
                              <a:lumMod val="75000"/>
                              <a:lumOff val="25000"/>
                            </a:schemeClr>
                          </a:solidFill>
                          <a:effectLst/>
                        </a:rPr>
                        <a:t>Múltiples variables observadas para cada entidad en un solo punto en el tiempo.</a:t>
                      </a:r>
                    </a:p>
                  </a:txBody>
                  <a:tcPr marL="161805" marR="121354" marT="80903" marB="80903" anchor="ctr"/>
                </a:tc>
                <a:tc>
                  <a:txBody>
                    <a:bodyPr/>
                    <a:lstStyle/>
                    <a:p>
                      <a:pPr fontAlgn="base"/>
                      <a:r>
                        <a:rPr lang="es-ES" sz="1200">
                          <a:solidFill>
                            <a:schemeClr val="tx1">
                              <a:lumMod val="75000"/>
                              <a:lumOff val="25000"/>
                            </a:schemeClr>
                          </a:solidFill>
                          <a:effectLst/>
                        </a:rPr>
                        <a:t>Una o más variables observadas secuencialmente a lo largo del tiempo.</a:t>
                      </a:r>
                    </a:p>
                  </a:txBody>
                  <a:tcPr marL="161805" marR="121354" marT="80903" marB="80903" anchor="ctr"/>
                </a:tc>
                <a:extLst>
                  <a:ext uri="{0D108BD9-81ED-4DB2-BD59-A6C34878D82A}">
                    <a16:rowId xmlns:a16="http://schemas.microsoft.com/office/drawing/2014/main" val="2684793228"/>
                  </a:ext>
                </a:extLst>
              </a:tr>
              <a:tr h="720034">
                <a:tc>
                  <a:txBody>
                    <a:bodyPr/>
                    <a:lstStyle/>
                    <a:p>
                      <a:pPr fontAlgn="base"/>
                      <a:r>
                        <a:rPr lang="es-ES" sz="1200" b="1">
                          <a:solidFill>
                            <a:schemeClr val="tx1">
                              <a:lumMod val="75000"/>
                              <a:lumOff val="25000"/>
                            </a:schemeClr>
                          </a:solidFill>
                          <a:effectLst/>
                        </a:rPr>
                        <a:t>Estructura de los datos</a:t>
                      </a:r>
                    </a:p>
                  </a:txBody>
                  <a:tcPr marL="161805" marR="121354" marT="80903" marB="80903" anchor="ctr"/>
                </a:tc>
                <a:tc>
                  <a:txBody>
                    <a:bodyPr/>
                    <a:lstStyle/>
                    <a:p>
                      <a:pPr fontAlgn="base"/>
                      <a:r>
                        <a:rPr lang="es-ES" sz="1200">
                          <a:solidFill>
                            <a:schemeClr val="tx1">
                              <a:lumMod val="75000"/>
                              <a:lumOff val="25000"/>
                            </a:schemeClr>
                          </a:solidFill>
                          <a:effectLst/>
                        </a:rPr>
                        <a:t>Datos organizados en una tabla donde cada fila representa una entidad y cada columna representa una variable.</a:t>
                      </a:r>
                    </a:p>
                  </a:txBody>
                  <a:tcPr marL="161805" marR="121354" marT="80903" marB="80903" anchor="ctr"/>
                </a:tc>
                <a:tc>
                  <a:txBody>
                    <a:bodyPr/>
                    <a:lstStyle/>
                    <a:p>
                      <a:pPr fontAlgn="base"/>
                      <a:r>
                        <a:rPr lang="es-ES" sz="1200">
                          <a:solidFill>
                            <a:schemeClr val="tx1">
                              <a:lumMod val="75000"/>
                              <a:lumOff val="25000"/>
                            </a:schemeClr>
                          </a:solidFill>
                          <a:effectLst/>
                        </a:rPr>
                        <a:t>Datos organizados en una secuencia temporal, donde cada observación está asociada con un momento específico en el tiempo.</a:t>
                      </a:r>
                    </a:p>
                  </a:txBody>
                  <a:tcPr marL="161805" marR="121354" marT="80903" marB="80903" anchor="ctr"/>
                </a:tc>
                <a:extLst>
                  <a:ext uri="{0D108BD9-81ED-4DB2-BD59-A6C34878D82A}">
                    <a16:rowId xmlns:a16="http://schemas.microsoft.com/office/drawing/2014/main" val="4193432253"/>
                  </a:ext>
                </a:extLst>
              </a:tr>
              <a:tr h="720034">
                <a:tc>
                  <a:txBody>
                    <a:bodyPr/>
                    <a:lstStyle/>
                    <a:p>
                      <a:pPr fontAlgn="base"/>
                      <a:r>
                        <a:rPr lang="es-ES" sz="1200" b="1" dirty="0">
                          <a:solidFill>
                            <a:schemeClr val="tx1">
                              <a:lumMod val="75000"/>
                              <a:lumOff val="25000"/>
                            </a:schemeClr>
                          </a:solidFill>
                          <a:effectLst/>
                        </a:rPr>
                        <a:t>Análisis temporal</a:t>
                      </a:r>
                    </a:p>
                  </a:txBody>
                  <a:tcPr marL="161805" marR="121354" marT="80903" marB="80903" anchor="ctr"/>
                </a:tc>
                <a:tc>
                  <a:txBody>
                    <a:bodyPr/>
                    <a:lstStyle/>
                    <a:p>
                      <a:pPr fontAlgn="base"/>
                      <a:r>
                        <a:rPr lang="es-ES" sz="1200">
                          <a:solidFill>
                            <a:schemeClr val="tx1">
                              <a:lumMod val="75000"/>
                              <a:lumOff val="25000"/>
                            </a:schemeClr>
                          </a:solidFill>
                          <a:effectLst/>
                        </a:rPr>
                        <a:t>No implica análisis temporal ya que las observaciones se recopilan en un solo momento en el tiempo.</a:t>
                      </a:r>
                    </a:p>
                  </a:txBody>
                  <a:tcPr marL="161805" marR="121354" marT="80903" marB="80903" anchor="ctr"/>
                </a:tc>
                <a:tc>
                  <a:txBody>
                    <a:bodyPr/>
                    <a:lstStyle/>
                    <a:p>
                      <a:pPr fontAlgn="base"/>
                      <a:r>
                        <a:rPr lang="es-ES" sz="1200">
                          <a:solidFill>
                            <a:schemeClr val="tx1">
                              <a:lumMod val="75000"/>
                              <a:lumOff val="25000"/>
                            </a:schemeClr>
                          </a:solidFill>
                          <a:effectLst/>
                        </a:rPr>
                        <a:t>El análisis temporal es fundamental para comprender tendencias, estacionalidad, ciclos y otros patrones temporales en los datos.</a:t>
                      </a:r>
                    </a:p>
                  </a:txBody>
                  <a:tcPr marL="161805" marR="121354" marT="80903" marB="80903" anchor="ctr"/>
                </a:tc>
                <a:extLst>
                  <a:ext uri="{0D108BD9-81ED-4DB2-BD59-A6C34878D82A}">
                    <a16:rowId xmlns:a16="http://schemas.microsoft.com/office/drawing/2014/main" val="1296631731"/>
                  </a:ext>
                </a:extLst>
              </a:tr>
              <a:tr h="544745">
                <a:tc>
                  <a:txBody>
                    <a:bodyPr/>
                    <a:lstStyle/>
                    <a:p>
                      <a:pPr fontAlgn="base"/>
                      <a:r>
                        <a:rPr lang="es-ES" sz="1200" b="1" dirty="0">
                          <a:solidFill>
                            <a:schemeClr val="tx1">
                              <a:lumMod val="75000"/>
                              <a:lumOff val="25000"/>
                            </a:schemeClr>
                          </a:solidFill>
                          <a:effectLst/>
                        </a:rPr>
                        <a:t>Ejemplo</a:t>
                      </a:r>
                    </a:p>
                  </a:txBody>
                  <a:tcPr marL="161805" marR="121354" marT="80903" marB="80903" anchor="ctr"/>
                </a:tc>
                <a:tc>
                  <a:txBody>
                    <a:bodyPr/>
                    <a:lstStyle/>
                    <a:p>
                      <a:pPr fontAlgn="base"/>
                      <a:r>
                        <a:rPr lang="es-ES" sz="1200">
                          <a:solidFill>
                            <a:schemeClr val="tx1">
                              <a:lumMod val="75000"/>
                              <a:lumOff val="25000"/>
                            </a:schemeClr>
                          </a:solidFill>
                          <a:effectLst/>
                        </a:rPr>
                        <a:t>Encuesta de ingresos y nivel educativo recopilada para diferentes personas en un año específico.</a:t>
                      </a:r>
                    </a:p>
                  </a:txBody>
                  <a:tcPr marL="161805" marR="121354" marT="80903" marB="80903" anchor="ctr"/>
                </a:tc>
                <a:tc>
                  <a:txBody>
                    <a:bodyPr/>
                    <a:lstStyle/>
                    <a:p>
                      <a:pPr fontAlgn="base"/>
                      <a:r>
                        <a:rPr lang="es-ES" sz="1200" dirty="0">
                          <a:solidFill>
                            <a:schemeClr val="tx1">
                              <a:lumMod val="75000"/>
                              <a:lumOff val="25000"/>
                            </a:schemeClr>
                          </a:solidFill>
                          <a:effectLst/>
                        </a:rPr>
                        <a:t>Registro de temperatura diaria recopilado para una ubicación específica durante varios años.</a:t>
                      </a:r>
                    </a:p>
                  </a:txBody>
                  <a:tcPr marL="161805" marR="121354" marT="80903" marB="80903" anchor="ctr"/>
                </a:tc>
                <a:extLst>
                  <a:ext uri="{0D108BD9-81ED-4DB2-BD59-A6C34878D82A}">
                    <a16:rowId xmlns:a16="http://schemas.microsoft.com/office/drawing/2014/main" val="3031467301"/>
                  </a:ext>
                </a:extLst>
              </a:tr>
            </a:tbl>
          </a:graphicData>
        </a:graphic>
      </p:graphicFrame>
    </p:spTree>
    <p:extLst>
      <p:ext uri="{BB962C8B-B14F-4D97-AF65-F5344CB8AC3E}">
        <p14:creationId xmlns:p14="http://schemas.microsoft.com/office/powerpoint/2010/main" val="29732805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4190</Words>
  <Application>Microsoft Office PowerPoint</Application>
  <PresentationFormat>Panorámica</PresentationFormat>
  <Paragraphs>288</Paragraphs>
  <Slides>49</Slides>
  <Notes>8</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49</vt:i4>
      </vt:variant>
    </vt:vector>
  </HeadingPairs>
  <TitlesOfParts>
    <vt:vector size="59" baseType="lpstr">
      <vt:lpstr>Arial</vt:lpstr>
      <vt:lpstr>Calibri</vt:lpstr>
      <vt:lpstr>Calibri Light</vt:lpstr>
      <vt:lpstr>Cambria Math</vt:lpstr>
      <vt:lpstr>MJXc-TeX-main-Rw</vt:lpstr>
      <vt:lpstr>MJXc-TeX-math-Iw</vt:lpstr>
      <vt:lpstr>Times New Roman</vt:lpstr>
      <vt:lpstr>Wingdings</vt:lpstr>
      <vt:lpstr>Wingdings 2</vt:lpstr>
      <vt:lpstr>Tema de Office</vt:lpstr>
      <vt:lpstr> CURSO: Taller de Analítica Unidad III: Series de Tiempo.</vt:lpstr>
      <vt:lpstr>Presentación de PowerPoint</vt:lpstr>
      <vt:lpstr>Presentación de PowerPoint</vt:lpstr>
      <vt:lpstr>INTRODUCCIÓN A LAS SERIES DE TIEMPO</vt:lpstr>
      <vt:lpstr>INTRODUCCIÓN A LAS SERIES DE TIEMPO</vt:lpstr>
      <vt:lpstr>INTRODUCCIÓN A LAS SERIES DE TIEMPO</vt:lpstr>
      <vt:lpstr>INTRODUCCIÓN A LAS SERIES DE TIEMPO</vt:lpstr>
      <vt:lpstr>INTRODUCCIÓN A LAS SERIES DE TIEMPO</vt:lpstr>
      <vt:lpstr>INTRODUCCIÓN A LAS SERIES DE TIEMPO</vt:lpstr>
      <vt:lpstr>INTRODUCCIÓN A LAS SERIES DE TIEMPO</vt:lpstr>
      <vt:lpstr>INTRODUCCIÓN A LAS SERIES DE TIEMPO</vt:lpstr>
      <vt:lpstr>INTRODUCCIÓN A LAS SERIES DE TIEMPO</vt:lpstr>
      <vt:lpstr>INTRODUCCIÓN A LAS SERIES DE TIEMPO</vt:lpstr>
      <vt:lpstr>Presentación de PowerPoint</vt:lpstr>
      <vt:lpstr>COMPONENTES DE UNA SERIE DE TIEMPO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exploratorio</vt:lpstr>
      <vt:lpstr>Análisis exploratorio</vt:lpstr>
      <vt:lpstr>1. RESUMEN ESTADÍSTICO</vt:lpstr>
      <vt:lpstr>1. RESUMEN ESTADÍSTICO</vt:lpstr>
      <vt:lpstr>1. RESUMEN ESTADÍSTICO</vt:lpstr>
      <vt:lpstr>1. RESUMEN ESTADÍSTICO</vt:lpstr>
      <vt:lpstr>1. RESUMEN ESTADÍSTICO</vt:lpstr>
      <vt:lpstr>1. RESUMEN ESTADÍSTICO</vt:lpstr>
      <vt:lpstr>1. RESUMEN ESTADÍSTICO</vt:lpstr>
      <vt:lpstr>1. RESUMEN ESTADÍSTICO</vt:lpstr>
      <vt:lpstr>1. RESUMEN ESTADÍSTICO</vt:lpstr>
      <vt:lpstr>1. RESUMEN ESTADÍSTICO</vt:lpstr>
      <vt:lpstr>1. RESUMEN ESTADÍSTICO</vt:lpstr>
      <vt:lpstr>2. DESCOMPOSICIÓN</vt:lpstr>
      <vt:lpstr>2. DESCOMPOSICIÓN</vt:lpstr>
      <vt:lpstr>2. DESCOMPOSICIÓN</vt:lpstr>
      <vt:lpstr>2. DESCOMPOSICIÓN</vt:lpstr>
      <vt:lpstr>2. DESCOMPOSICIÓN</vt:lpstr>
      <vt:lpstr>3. ESTACIONARIEDAD (STATIONARITY)</vt:lpstr>
      <vt:lpstr>3. ESTACIONARIEDAD (STATIONARITY)</vt:lpstr>
      <vt:lpstr>3. ESTACIONARIEDAD (STATIONARITY)</vt:lpstr>
      <vt:lpstr>Presentación de PowerPoint</vt:lpstr>
      <vt:lpstr>3. ESTACIONARIEDAD (STATIONARITY)</vt:lpstr>
      <vt:lpstr>3. ESTACIONARIEDAD (STATIONARITY)</vt:lpstr>
      <vt:lpstr>3. ESTACIONARIEDAD (STATIONARITY)</vt:lpstr>
      <vt:lpstr>3. ESTACIONARIEDAD (STATIONARITY)</vt:lpstr>
      <vt:lpstr>3. ESTACIONARIEDAD (STATIONARITY)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¿Cómo aprenden las máquinas?</dc:title>
  <dc:creator>Diego</dc:creator>
  <cp:lastModifiedBy>DIEGO MIRANDA OLAVARRIA</cp:lastModifiedBy>
  <cp:revision>21</cp:revision>
  <dcterms:created xsi:type="dcterms:W3CDTF">2024-03-05T16:46:28Z</dcterms:created>
  <dcterms:modified xsi:type="dcterms:W3CDTF">2024-05-31T18:32:24Z</dcterms:modified>
</cp:coreProperties>
</file>